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65" r:id="rId2"/>
    <p:sldId id="256" r:id="rId3"/>
    <p:sldId id="257" r:id="rId4"/>
    <p:sldId id="258" r:id="rId5"/>
    <p:sldId id="260" r:id="rId6"/>
    <p:sldId id="261" r:id="rId7"/>
    <p:sldId id="268" r:id="rId8"/>
    <p:sldId id="262" r:id="rId9"/>
    <p:sldId id="266" r:id="rId10"/>
    <p:sldId id="267" r:id="rId11"/>
    <p:sldId id="263" r:id="rId12"/>
    <p:sldId id="264" r:id="rId13"/>
    <p:sldId id="259" r:id="rId1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Prostokąt z rogami zaokrąglonymi po przekątnej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ytuł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pl-PL" smtClean="0"/>
              <a:t>Kliknij, aby edytować styl</a:t>
            </a:r>
            <a:endParaRPr kumimoji="0" lang="en-US"/>
          </a:p>
        </p:txBody>
      </p:sp>
      <p:sp>
        <p:nvSpPr>
          <p:cNvPr id="9" name="Podtytuł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10" name="Symbol zastępczy daty 9"/>
          <p:cNvSpPr>
            <a:spLocks noGrp="1"/>
          </p:cNvSpPr>
          <p:nvPr>
            <p:ph type="dt" sz="half" idx="10"/>
          </p:nvPr>
        </p:nvSpPr>
        <p:spPr>
          <a:xfrm>
            <a:off x="5562600" y="6509004"/>
            <a:ext cx="3002280" cy="274320"/>
          </a:xfrm>
        </p:spPr>
        <p:txBody>
          <a:bodyPr vert="horz" rtlCol="0"/>
          <a:lstStyle>
            <a:extLst/>
          </a:lstStyle>
          <a:p>
            <a:fld id="{68C7BF56-0459-45F4-A433-902ED21A013B}" type="datetimeFigureOut">
              <a:rPr lang="pl-PL" smtClean="0"/>
              <a:pPr/>
              <a:t>2018-01-30</a:t>
            </a:fld>
            <a:endParaRPr lang="pl-PL"/>
          </a:p>
        </p:txBody>
      </p:sp>
      <p:sp>
        <p:nvSpPr>
          <p:cNvPr id="11" name="Symbol zastępczy numeru slajdu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285456AD-0337-4025-B7A2-16DEEB6A83E4}" type="slidenum">
              <a:rPr lang="pl-PL" smtClean="0"/>
              <a:pPr/>
              <a:t>‹#›</a:t>
            </a:fld>
            <a:endParaRPr lang="pl-PL"/>
          </a:p>
        </p:txBody>
      </p:sp>
      <p:sp>
        <p:nvSpPr>
          <p:cNvPr id="12" name="Symbol zastępczy stopki 11"/>
          <p:cNvSpPr>
            <a:spLocks noGrp="1"/>
          </p:cNvSpPr>
          <p:nvPr>
            <p:ph type="ftr" sz="quarter" idx="12"/>
          </p:nvPr>
        </p:nvSpPr>
        <p:spPr>
          <a:xfrm>
            <a:off x="1600200" y="6509004"/>
            <a:ext cx="3907464" cy="274320"/>
          </a:xfrm>
        </p:spPr>
        <p:txBody>
          <a:bodyPr vert="horz" rtlCol="0"/>
          <a:lstStyle>
            <a:extLst/>
          </a:lstStyle>
          <a:p>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8C7BF56-0459-45F4-A433-902ED21A013B}" type="datetimeFigureOut">
              <a:rPr lang="pl-PL" smtClean="0"/>
              <a:pPr/>
              <a:t>2018-01-30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285456AD-0337-4025-B7A2-16DEEB6A83E4}"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lvl1pPr algn="l">
              <a:defRPr/>
            </a:lvl1pPr>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8C7BF56-0459-45F4-A433-902ED21A013B}" type="datetimeFigureOut">
              <a:rPr lang="pl-PL" smtClean="0"/>
              <a:pPr/>
              <a:t>2018-01-30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285456AD-0337-4025-B7A2-16DEEB6A83E4}"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7" name="Prostokąt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8C7BF56-0459-45F4-A433-902ED21A013B}" type="datetimeFigureOut">
              <a:rPr lang="pl-PL" smtClean="0"/>
              <a:pPr/>
              <a:t>2018-01-30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285456AD-0337-4025-B7A2-16DEEB6A83E4}"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7" name="Prostokąt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ytuł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8" name="Symbol zastępczy daty 7"/>
          <p:cNvSpPr>
            <a:spLocks noGrp="1"/>
          </p:cNvSpPr>
          <p:nvPr>
            <p:ph type="dt" sz="half" idx="10"/>
          </p:nvPr>
        </p:nvSpPr>
        <p:spPr>
          <a:xfrm>
            <a:off x="5562600" y="6513670"/>
            <a:ext cx="3002280" cy="274320"/>
          </a:xfrm>
        </p:spPr>
        <p:txBody>
          <a:bodyPr vert="horz" rtlCol="0"/>
          <a:lstStyle>
            <a:extLst/>
          </a:lstStyle>
          <a:p>
            <a:fld id="{68C7BF56-0459-45F4-A433-902ED21A013B}" type="datetimeFigureOut">
              <a:rPr lang="pl-PL" smtClean="0"/>
              <a:pPr/>
              <a:t>2018-01-30</a:t>
            </a:fld>
            <a:endParaRPr lang="pl-PL"/>
          </a:p>
        </p:txBody>
      </p:sp>
      <p:sp>
        <p:nvSpPr>
          <p:cNvPr id="9" name="Symbol zastępczy numeru slajdu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285456AD-0337-4025-B7A2-16DEEB6A83E4}" type="slidenum">
              <a:rPr lang="pl-PL" smtClean="0"/>
              <a:pPr/>
              <a:t>‹#›</a:t>
            </a:fld>
            <a:endParaRPr lang="pl-PL"/>
          </a:p>
        </p:txBody>
      </p:sp>
      <p:sp>
        <p:nvSpPr>
          <p:cNvPr id="10" name="Symbol zastępczy stopki 9"/>
          <p:cNvSpPr>
            <a:spLocks noGrp="1"/>
          </p:cNvSpPr>
          <p:nvPr>
            <p:ph type="ftr" sz="quarter" idx="12"/>
          </p:nvPr>
        </p:nvSpPr>
        <p:spPr>
          <a:xfrm>
            <a:off x="1600200" y="6513670"/>
            <a:ext cx="3907464" cy="274320"/>
          </a:xfrm>
        </p:spPr>
        <p:txBody>
          <a:bodyPr vert="horz" rtlCol="0"/>
          <a:lstStyle>
            <a:extLst/>
          </a:lstStyle>
          <a:p>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68C7BF56-0459-45F4-A433-902ED21A013B}" type="datetimeFigureOut">
              <a:rPr lang="pl-PL" smtClean="0"/>
              <a:pPr/>
              <a:t>2018-01-30</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a:xfrm>
            <a:off x="8641080" y="6514568"/>
            <a:ext cx="464288" cy="274320"/>
          </a:xfrm>
        </p:spPr>
        <p:txBody>
          <a:bodyPr/>
          <a:lstStyle>
            <a:extLst/>
          </a:lstStyle>
          <a:p>
            <a:fld id="{285456AD-0337-4025-B7A2-16DEEB6A83E4}" type="slidenum">
              <a:rPr lang="pl-PL" smtClean="0"/>
              <a:pPr/>
              <a:t>‹#›</a:t>
            </a:fld>
            <a:endParaRPr lang="pl-PL"/>
          </a:p>
        </p:txBody>
      </p:sp>
      <p:sp>
        <p:nvSpPr>
          <p:cNvPr id="10" name="Prostokąt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Prostokąt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Prostokąt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ytuł 1"/>
          <p:cNvSpPr>
            <a:spLocks noGrp="1"/>
          </p:cNvSpPr>
          <p:nvPr>
            <p:ph type="title"/>
          </p:nvPr>
        </p:nvSpPr>
        <p:spPr>
          <a:xfrm>
            <a:off x="457200" y="251948"/>
            <a:ext cx="8229600" cy="1143000"/>
          </a:xfrm>
        </p:spPr>
        <p:txBody>
          <a:bodyPr anchor="b"/>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68C7BF56-0459-45F4-A433-902ED21A013B}" type="datetimeFigureOut">
              <a:rPr lang="pl-PL" smtClean="0"/>
              <a:pPr/>
              <a:t>2018-01-30</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a:xfrm>
            <a:off x="8641080" y="6514568"/>
            <a:ext cx="464288" cy="274320"/>
          </a:xfrm>
        </p:spPr>
        <p:txBody>
          <a:bodyPr/>
          <a:lstStyle>
            <a:extLst/>
          </a:lstStyle>
          <a:p>
            <a:fld id="{285456AD-0337-4025-B7A2-16DEEB6A83E4}"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253218"/>
            <a:ext cx="8229600" cy="1143000"/>
          </a:xfrm>
        </p:spPr>
        <p:txBody>
          <a:bodyP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68C7BF56-0459-45F4-A433-902ED21A013B}" type="datetimeFigureOut">
              <a:rPr lang="pl-PL" smtClean="0"/>
              <a:pPr/>
              <a:t>2018-01-30</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285456AD-0337-4025-B7A2-16DEEB6A83E4}" type="slidenum">
              <a:rPr lang="pl-PL" smtClean="0"/>
              <a:pPr/>
              <a:t>‹#›</a:t>
            </a:fld>
            <a:endParaRPr lang="pl-PL"/>
          </a:p>
        </p:txBody>
      </p:sp>
      <p:sp>
        <p:nvSpPr>
          <p:cNvPr id="7" name="Prostokąt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68C7BF56-0459-45F4-A433-902ED21A013B}" type="datetimeFigureOut">
              <a:rPr lang="pl-PL" smtClean="0"/>
              <a:pPr/>
              <a:t>2018-01-30</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285456AD-0337-4025-B7A2-16DEEB6A83E4}"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1">
        <a:schemeClr val="bg2"/>
      </p:bgRef>
    </p:bg>
    <p:spTree>
      <p:nvGrpSpPr>
        <p:cNvPr id="1" name=""/>
        <p:cNvGrpSpPr/>
        <p:nvPr/>
      </p:nvGrpSpPr>
      <p:grpSpPr>
        <a:xfrm>
          <a:off x="0" y="0"/>
          <a:ext cx="0" cy="0"/>
          <a:chOff x="0" y="0"/>
          <a:chExt cx="0" cy="0"/>
        </a:xfrm>
      </p:grpSpPr>
      <p:sp>
        <p:nvSpPr>
          <p:cNvPr id="8" name="Prostokąt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ytuł 1"/>
          <p:cNvSpPr>
            <a:spLocks noGrp="1"/>
          </p:cNvSpPr>
          <p:nvPr>
            <p:ph type="title"/>
          </p:nvPr>
        </p:nvSpPr>
        <p:spPr>
          <a:xfrm>
            <a:off x="4963136" y="304800"/>
            <a:ext cx="3931920" cy="762000"/>
          </a:xfrm>
        </p:spPr>
        <p:txBody>
          <a:bodyPr anchor="b"/>
          <a:lstStyle>
            <a:lvl1pPr marL="0" algn="r">
              <a:buNone/>
              <a:defRPr sz="2000" b="1"/>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9" name="Symbol zastępczy daty 8"/>
          <p:cNvSpPr>
            <a:spLocks noGrp="1"/>
          </p:cNvSpPr>
          <p:nvPr>
            <p:ph type="dt" sz="half" idx="10"/>
          </p:nvPr>
        </p:nvSpPr>
        <p:spPr>
          <a:xfrm>
            <a:off x="5562600" y="6513670"/>
            <a:ext cx="3002280" cy="274320"/>
          </a:xfrm>
        </p:spPr>
        <p:txBody>
          <a:bodyPr vert="horz" rtlCol="0"/>
          <a:lstStyle>
            <a:extLst/>
          </a:lstStyle>
          <a:p>
            <a:fld id="{68C7BF56-0459-45F4-A433-902ED21A013B}" type="datetimeFigureOut">
              <a:rPr lang="pl-PL" smtClean="0"/>
              <a:pPr/>
              <a:t>2018-01-30</a:t>
            </a:fld>
            <a:endParaRPr lang="pl-PL"/>
          </a:p>
        </p:txBody>
      </p:sp>
      <p:sp>
        <p:nvSpPr>
          <p:cNvPr id="10" name="Symbol zastępczy numeru slajdu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285456AD-0337-4025-B7A2-16DEEB6A83E4}" type="slidenum">
              <a:rPr lang="pl-PL" smtClean="0"/>
              <a:pPr/>
              <a:t>‹#›</a:t>
            </a:fld>
            <a:endParaRPr lang="pl-PL"/>
          </a:p>
        </p:txBody>
      </p:sp>
      <p:sp>
        <p:nvSpPr>
          <p:cNvPr id="11" name="Symbol zastępczy stopki 10"/>
          <p:cNvSpPr>
            <a:spLocks noGrp="1"/>
          </p:cNvSpPr>
          <p:nvPr>
            <p:ph type="ftr" sz="quarter" idx="12"/>
          </p:nvPr>
        </p:nvSpPr>
        <p:spPr>
          <a:xfrm>
            <a:off x="1600200" y="6513670"/>
            <a:ext cx="3907464" cy="274320"/>
          </a:xfrm>
        </p:spPr>
        <p:txBody>
          <a:bodyPr vert="horz" rtlCol="0"/>
          <a:lstStyle>
            <a:extLst/>
          </a:lstStyle>
          <a:p>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3040443" y="4724400"/>
            <a:ext cx="5486400" cy="664536"/>
          </a:xfrm>
        </p:spPr>
        <p:txBody>
          <a:bodyPr anchor="b"/>
          <a:lstStyle>
            <a:lvl1pPr marL="0" algn="r">
              <a:buNone/>
              <a:defRPr sz="2000" b="1"/>
            </a:lvl1pPr>
            <a:extLst/>
          </a:lstStyle>
          <a:p>
            <a:r>
              <a:rPr kumimoji="0" lang="pl-PL" smtClean="0"/>
              <a:t>Kliknij, aby edytować styl</a:t>
            </a:r>
            <a:endParaRPr kumimoji="0" lang="en-US"/>
          </a:p>
        </p:txBody>
      </p:sp>
      <p:sp>
        <p:nvSpPr>
          <p:cNvPr id="4" name="Symbol zastępczy tekstu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13" name="Symbol zastępczy obrazu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pl-PL" smtClean="0">
                <a:solidFill>
                  <a:schemeClr val="lt1"/>
                </a:solidFill>
                <a:latin typeface="+mn-lt"/>
                <a:ea typeface="+mn-ea"/>
                <a:cs typeface="+mn-cs"/>
              </a:rPr>
              <a:t>Kliknij ikonę, aby dodać obraz</a:t>
            </a:r>
            <a:endParaRPr kumimoji="0" lang="en-US" dirty="0">
              <a:solidFill>
                <a:schemeClr val="lt1"/>
              </a:solidFill>
              <a:latin typeface="+mn-lt"/>
              <a:ea typeface="+mn-ea"/>
              <a:cs typeface="+mn-cs"/>
            </a:endParaRPr>
          </a:p>
        </p:txBody>
      </p:sp>
      <p:sp>
        <p:nvSpPr>
          <p:cNvPr id="8" name="Symbol zastępczy daty 7"/>
          <p:cNvSpPr>
            <a:spLocks noGrp="1"/>
          </p:cNvSpPr>
          <p:nvPr>
            <p:ph type="dt" sz="half" idx="10"/>
          </p:nvPr>
        </p:nvSpPr>
        <p:spPr>
          <a:xfrm>
            <a:off x="5562600" y="6509004"/>
            <a:ext cx="3002280" cy="274320"/>
          </a:xfrm>
        </p:spPr>
        <p:txBody>
          <a:bodyPr vert="horz" rtlCol="0"/>
          <a:lstStyle>
            <a:extLst/>
          </a:lstStyle>
          <a:p>
            <a:fld id="{68C7BF56-0459-45F4-A433-902ED21A013B}" type="datetimeFigureOut">
              <a:rPr lang="pl-PL" smtClean="0"/>
              <a:pPr/>
              <a:t>2018-01-30</a:t>
            </a:fld>
            <a:endParaRPr lang="pl-PL"/>
          </a:p>
        </p:txBody>
      </p:sp>
      <p:sp>
        <p:nvSpPr>
          <p:cNvPr id="9" name="Symbol zastępczy numeru slajdu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285456AD-0337-4025-B7A2-16DEEB6A83E4}" type="slidenum">
              <a:rPr lang="pl-PL" smtClean="0"/>
              <a:pPr/>
              <a:t>‹#›</a:t>
            </a:fld>
            <a:endParaRPr lang="pl-PL"/>
          </a:p>
        </p:txBody>
      </p:sp>
      <p:sp>
        <p:nvSpPr>
          <p:cNvPr id="10" name="Symbol zastępczy stopki 9"/>
          <p:cNvSpPr>
            <a:spLocks noGrp="1"/>
          </p:cNvSpPr>
          <p:nvPr>
            <p:ph type="ftr" sz="quarter" idx="12"/>
          </p:nvPr>
        </p:nvSpPr>
        <p:spPr>
          <a:xfrm>
            <a:off x="1600200" y="6509004"/>
            <a:ext cx="3907464" cy="274320"/>
          </a:xfrm>
        </p:spPr>
        <p:txBody>
          <a:bodyPr vert="horz" rtlCol="0"/>
          <a:lstStyle>
            <a:extLst/>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rostokąt z rogami zaokrąglonymi po przekątnej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Symbol zastępczy stopki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pl-PL"/>
          </a:p>
        </p:txBody>
      </p:sp>
      <p:sp>
        <p:nvSpPr>
          <p:cNvPr id="14" name="Symbol zastępczy daty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68C7BF56-0459-45F4-A433-902ED21A013B}" type="datetimeFigureOut">
              <a:rPr lang="pl-PL" smtClean="0"/>
              <a:pPr/>
              <a:t>2018-01-30</a:t>
            </a:fld>
            <a:endParaRPr lang="pl-PL"/>
          </a:p>
        </p:txBody>
      </p:sp>
      <p:sp>
        <p:nvSpPr>
          <p:cNvPr id="23" name="Symbol zastępczy numeru slajdu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285456AD-0337-4025-B7A2-16DEEB6A83E4}" type="slidenum">
              <a:rPr lang="pl-PL" smtClean="0"/>
              <a:pPr/>
              <a:t>‹#›</a:t>
            </a:fld>
            <a:endParaRPr lang="pl-PL"/>
          </a:p>
        </p:txBody>
      </p:sp>
      <p:sp>
        <p:nvSpPr>
          <p:cNvPr id="22" name="Symbol zastępczy tytułu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file:///C:\Users\Daniel\Desktop\Demostraci&#243;n%20del%20teorema%20de%20Pit&#225;goras.mov"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file:///C:\Users\Daniel\Downloads\twierdzenie-pitagorasa---dow&#243;d---matfiz24pl-youtubemp4to_cut.mp4"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64234" y="1"/>
            <a:ext cx="8229600" cy="1714488"/>
          </a:xfrm>
        </p:spPr>
        <p:txBody>
          <a:bodyPr/>
          <a:lstStyle/>
          <a:p>
            <a:pPr algn="ctr"/>
            <a:r>
              <a:rPr lang="pl-PL" dirty="0" smtClean="0"/>
              <a:t>W kręgu Pitagorasa</a:t>
            </a:r>
            <a:endParaRPr lang="pl-PL" dirty="0"/>
          </a:p>
        </p:txBody>
      </p:sp>
      <p:sp>
        <p:nvSpPr>
          <p:cNvPr id="3" name="Podtytuł 2"/>
          <p:cNvSpPr>
            <a:spLocks noGrp="1"/>
          </p:cNvSpPr>
          <p:nvPr>
            <p:ph type="subTitle" idx="1"/>
          </p:nvPr>
        </p:nvSpPr>
        <p:spPr/>
        <p:txBody>
          <a:bodyPr/>
          <a:lstStyle/>
          <a:p>
            <a:endParaRPr lang="pl-PL"/>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Trójkąt 60 30 90</a:t>
            </a:r>
            <a:endParaRPr lang="pl-PL" dirty="0"/>
          </a:p>
        </p:txBody>
      </p:sp>
      <p:pic>
        <p:nvPicPr>
          <p:cNvPr id="5" name="Symbol zastępczy zawartości 4" descr="pobrane.png"/>
          <p:cNvPicPr>
            <a:picLocks noGrp="1" noChangeAspect="1"/>
          </p:cNvPicPr>
          <p:nvPr>
            <p:ph sz="half" idx="1"/>
          </p:nvPr>
        </p:nvPicPr>
        <p:blipFill>
          <a:blip r:embed="rId2"/>
          <a:stretch>
            <a:fillRect/>
          </a:stretch>
        </p:blipFill>
        <p:spPr>
          <a:xfrm>
            <a:off x="214282" y="1643050"/>
            <a:ext cx="4367225" cy="4158358"/>
          </a:xfrm>
        </p:spPr>
      </p:pic>
      <p:sp>
        <p:nvSpPr>
          <p:cNvPr id="4" name="Symbol zastępczy zawartości 3"/>
          <p:cNvSpPr>
            <a:spLocks noGrp="1"/>
          </p:cNvSpPr>
          <p:nvPr>
            <p:ph sz="half" idx="2"/>
          </p:nvPr>
        </p:nvSpPr>
        <p:spPr/>
        <p:txBody>
          <a:bodyPr/>
          <a:lstStyle/>
          <a:p>
            <a:pPr>
              <a:buNone/>
            </a:pPr>
            <a:r>
              <a:rPr lang="pl-PL" dirty="0" err="1" smtClean="0"/>
              <a:t>h</a:t>
            </a:r>
            <a:r>
              <a:rPr lang="pl-PL" sz="4400" baseline="30000" dirty="0" err="1" smtClean="0"/>
              <a:t>₂</a:t>
            </a:r>
            <a:r>
              <a:rPr lang="pl-PL" dirty="0" err="1" smtClean="0"/>
              <a:t>=a</a:t>
            </a:r>
            <a:r>
              <a:rPr lang="pl-PL" sz="4400" baseline="30000" dirty="0" smtClean="0"/>
              <a:t>₂</a:t>
            </a:r>
            <a:r>
              <a:rPr lang="pl-PL" dirty="0" smtClean="0"/>
              <a:t>-(</a:t>
            </a:r>
            <a:r>
              <a:rPr lang="pl-PL" dirty="0" smtClean="0"/>
              <a:t>a/2)</a:t>
            </a:r>
            <a:r>
              <a:rPr lang="pl-PL" sz="4400" baseline="30000" dirty="0" smtClean="0"/>
              <a:t>₂</a:t>
            </a:r>
          </a:p>
          <a:p>
            <a:pPr>
              <a:buNone/>
            </a:pPr>
            <a:r>
              <a:rPr lang="pl-PL" dirty="0" err="1" smtClean="0"/>
              <a:t>h</a:t>
            </a:r>
            <a:r>
              <a:rPr lang="pl-PL" sz="4400" baseline="30000" dirty="0" err="1" smtClean="0"/>
              <a:t>₂</a:t>
            </a:r>
            <a:r>
              <a:rPr lang="pl-PL" dirty="0" err="1" smtClean="0"/>
              <a:t>=a</a:t>
            </a:r>
            <a:r>
              <a:rPr lang="pl-PL" sz="4400" baseline="30000" dirty="0" smtClean="0"/>
              <a:t>₂</a:t>
            </a:r>
            <a:r>
              <a:rPr lang="pl-PL" dirty="0" smtClean="0"/>
              <a:t>- </a:t>
            </a:r>
            <a:r>
              <a:rPr lang="pl-PL" dirty="0" smtClean="0"/>
              <a:t>a</a:t>
            </a:r>
            <a:r>
              <a:rPr lang="pl-PL" sz="4400" baseline="30000" dirty="0" smtClean="0"/>
              <a:t>₂</a:t>
            </a:r>
            <a:r>
              <a:rPr lang="pl-PL" dirty="0" smtClean="0"/>
              <a:t>/4</a:t>
            </a:r>
          </a:p>
          <a:p>
            <a:pPr>
              <a:buNone/>
            </a:pPr>
            <a:r>
              <a:rPr lang="pl-PL" dirty="0" smtClean="0"/>
              <a:t>h</a:t>
            </a:r>
            <a:r>
              <a:rPr lang="pl-PL" sz="4400" baseline="30000" dirty="0" smtClean="0"/>
              <a:t>₂</a:t>
            </a:r>
            <a:r>
              <a:rPr lang="pl-PL" dirty="0" smtClean="0"/>
              <a:t>= 3a</a:t>
            </a:r>
            <a:r>
              <a:rPr lang="pl-PL" sz="4400" baseline="30000" dirty="0" smtClean="0"/>
              <a:t>₂</a:t>
            </a:r>
            <a:r>
              <a:rPr lang="pl-PL" dirty="0" smtClean="0"/>
              <a:t>/4</a:t>
            </a:r>
          </a:p>
          <a:p>
            <a:pPr>
              <a:buNone/>
            </a:pPr>
            <a:r>
              <a:rPr lang="pl-PL" dirty="0" smtClean="0"/>
              <a:t>h</a:t>
            </a:r>
            <a:r>
              <a:rPr lang="pl-PL" sz="4400" baseline="30000" dirty="0" smtClean="0"/>
              <a:t>₂</a:t>
            </a:r>
            <a:r>
              <a:rPr lang="pl-PL" dirty="0" smtClean="0"/>
              <a:t>=a√3/2</a:t>
            </a:r>
          </a:p>
          <a:p>
            <a:pPr>
              <a:buNone/>
            </a:pPr>
            <a:endParaRPr lang="pl-PL" dirty="0" smtClean="0"/>
          </a:p>
          <a:p>
            <a:pPr>
              <a:buNone/>
            </a:pPr>
            <a:endParaRPr lang="pl-PL" dirty="0" smtClean="0"/>
          </a:p>
          <a:p>
            <a:pPr>
              <a:buNone/>
            </a:pPr>
            <a:r>
              <a:rPr lang="pl-PL" dirty="0" smtClean="0"/>
              <a:t>P=1/2*a*h</a:t>
            </a:r>
          </a:p>
          <a:p>
            <a:pPr>
              <a:buNone/>
            </a:pPr>
            <a:r>
              <a:rPr lang="pl-PL" dirty="0" smtClean="0"/>
              <a:t>P= 1/2/*a* a√3/2</a:t>
            </a:r>
          </a:p>
          <a:p>
            <a:pPr>
              <a:buNone/>
            </a:pPr>
            <a:r>
              <a:rPr lang="pl-PL" dirty="0" smtClean="0"/>
              <a:t>P=a</a:t>
            </a:r>
            <a:r>
              <a:rPr lang="pl-PL" sz="4400" baseline="30000" dirty="0" smtClean="0"/>
              <a:t>₂</a:t>
            </a:r>
            <a:r>
              <a:rPr lang="pl-PL" dirty="0" smtClean="0"/>
              <a:t>√3/4</a:t>
            </a:r>
          </a:p>
          <a:p>
            <a:pPr>
              <a:buNone/>
            </a:pPr>
            <a:endParaRPr lang="pl-PL" dirty="0" smtClean="0"/>
          </a:p>
          <a:p>
            <a:pPr>
              <a:buNone/>
            </a:pP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l"/>
            <a:r>
              <a:rPr lang="pl-PL" dirty="0" smtClean="0"/>
              <a:t>Przykład</a:t>
            </a:r>
            <a:endParaRPr lang="pl-PL" dirty="0"/>
          </a:p>
        </p:txBody>
      </p:sp>
      <p:sp>
        <p:nvSpPr>
          <p:cNvPr id="3" name="Symbol zastępczy zawartości 2"/>
          <p:cNvSpPr>
            <a:spLocks noGrp="1"/>
          </p:cNvSpPr>
          <p:nvPr>
            <p:ph idx="1"/>
          </p:nvPr>
        </p:nvSpPr>
        <p:spPr>
          <a:xfrm>
            <a:off x="457200" y="1646236"/>
            <a:ext cx="8229600" cy="4926035"/>
          </a:xfrm>
        </p:spPr>
        <p:txBody>
          <a:bodyPr>
            <a:normAutofit fontScale="92500" lnSpcReduction="10000"/>
          </a:bodyPr>
          <a:lstStyle/>
          <a:p>
            <a:pPr>
              <a:buNone/>
            </a:pPr>
            <a:r>
              <a:rPr lang="pl-PL" sz="2600" dirty="0" smtClean="0"/>
              <a:t>Oblicz długość przeciwprostokątnej poniższego trójkąta prostokątnego.</a:t>
            </a:r>
          </a:p>
          <a:p>
            <a:endParaRPr lang="pl-PL" sz="2600" u="sng" dirty="0" smtClean="0"/>
          </a:p>
          <a:p>
            <a:endParaRPr lang="pl-PL" sz="2600" u="sng" dirty="0" smtClean="0"/>
          </a:p>
          <a:p>
            <a:endParaRPr lang="pl-PL" sz="2600" u="sng" dirty="0" smtClean="0"/>
          </a:p>
          <a:p>
            <a:r>
              <a:rPr lang="pl-PL" sz="2600" u="sng" dirty="0" smtClean="0"/>
              <a:t>Rozwiązanie:</a:t>
            </a:r>
          </a:p>
          <a:p>
            <a:r>
              <a:rPr lang="pl-PL" sz="2600" dirty="0" smtClean="0"/>
              <a:t>Oznaczamy długość przeciwprostokątnej np. literką c. Układamy równanie z Twierdzenia Pitagorasa:</a:t>
            </a:r>
          </a:p>
          <a:p>
            <a:pPr algn="ctr">
              <a:buNone/>
            </a:pPr>
            <a:r>
              <a:rPr lang="pl-PL" sz="2600" dirty="0" smtClean="0"/>
              <a:t>4</a:t>
            </a:r>
            <a:r>
              <a:rPr lang="pl-PL" sz="2800" baseline="30000" dirty="0" smtClean="0"/>
              <a:t>2</a:t>
            </a:r>
            <a:r>
              <a:rPr lang="pl-PL" sz="2600" dirty="0" smtClean="0"/>
              <a:t>+3</a:t>
            </a:r>
            <a:r>
              <a:rPr lang="pl-PL" sz="2800" baseline="30000" dirty="0" smtClean="0"/>
              <a:t>2</a:t>
            </a:r>
            <a:r>
              <a:rPr lang="pl-PL" sz="2600" dirty="0" smtClean="0"/>
              <a:t>=c</a:t>
            </a:r>
            <a:r>
              <a:rPr lang="pl-PL" sz="2800" baseline="30000" dirty="0" smtClean="0"/>
              <a:t>2</a:t>
            </a:r>
            <a:endParaRPr lang="pl-PL" sz="2600" dirty="0" smtClean="0"/>
          </a:p>
          <a:p>
            <a:r>
              <a:rPr lang="pl-PL" sz="2600" dirty="0" smtClean="0"/>
              <a:t>Rozwiązujemy równanie:</a:t>
            </a:r>
          </a:p>
          <a:p>
            <a:pPr algn="ctr">
              <a:buNone/>
            </a:pPr>
            <a:r>
              <a:rPr lang="pl-PL" sz="2600" dirty="0" smtClean="0"/>
              <a:t>16+9=c</a:t>
            </a:r>
            <a:r>
              <a:rPr lang="pl-PL" sz="2800" baseline="30000" dirty="0" smtClean="0"/>
              <a:t>2</a:t>
            </a:r>
            <a:endParaRPr lang="pl-PL" sz="2600" dirty="0" smtClean="0"/>
          </a:p>
          <a:p>
            <a:pPr algn="ctr">
              <a:buNone/>
            </a:pPr>
            <a:r>
              <a:rPr lang="pl-PL" sz="2600" dirty="0" smtClean="0"/>
              <a:t>     25=c</a:t>
            </a:r>
            <a:r>
              <a:rPr lang="pl-PL" sz="2800" baseline="30000" dirty="0" smtClean="0"/>
              <a:t>2</a:t>
            </a:r>
            <a:endParaRPr lang="pl-PL" sz="2600" dirty="0" smtClean="0"/>
          </a:p>
          <a:p>
            <a:pPr algn="ctr">
              <a:buNone/>
            </a:pPr>
            <a:r>
              <a:rPr lang="pl-PL" sz="2600" dirty="0" smtClean="0"/>
              <a:t>     c=5</a:t>
            </a:r>
          </a:p>
          <a:p>
            <a:r>
              <a:rPr lang="pl-PL" sz="2600" u="sng" dirty="0" smtClean="0"/>
              <a:t>Odpowiedź:</a:t>
            </a:r>
            <a:r>
              <a:rPr lang="pl-PL" sz="2600" dirty="0" smtClean="0"/>
              <a:t> Długość przeciwprostokątnej wynosi 5.</a:t>
            </a:r>
          </a:p>
          <a:p>
            <a:endParaRPr lang="pl-PL" dirty="0"/>
          </a:p>
        </p:txBody>
      </p:sp>
      <p:pic>
        <p:nvPicPr>
          <p:cNvPr id="4" name="Obraz 3" descr="g0361.png"/>
          <p:cNvPicPr>
            <a:picLocks noChangeAspect="1"/>
          </p:cNvPicPr>
          <p:nvPr/>
        </p:nvPicPr>
        <p:blipFill>
          <a:blip r:embed="rId2"/>
          <a:stretch>
            <a:fillRect/>
          </a:stretch>
        </p:blipFill>
        <p:spPr>
          <a:xfrm>
            <a:off x="3357554" y="2428868"/>
            <a:ext cx="3357586" cy="103052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000" fill="hold"/>
                                        <p:tgtEl>
                                          <p:spTgt spid="4"/>
                                        </p:tgtEl>
                                        <p:attrNameLst>
                                          <p:attrName>ppt_x</p:attrName>
                                        </p:attrNameLst>
                                      </p:cBhvr>
                                      <p:tavLst>
                                        <p:tav tm="0">
                                          <p:val>
                                            <p:strVal val="#ppt_x"/>
                                          </p:val>
                                        </p:tav>
                                        <p:tav tm="100000">
                                          <p:val>
                                            <p:strVal val="#ppt_x"/>
                                          </p:val>
                                        </p:tav>
                                      </p:tavLst>
                                    </p:anim>
                                    <p:anim calcmode="lin" valueType="num">
                                      <p:cBhvr additive="base">
                                        <p:cTn id="12" dur="1000" fill="hold"/>
                                        <p:tgtEl>
                                          <p:spTgt spid="4"/>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additive="base">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8" fill="hold">
                            <p:stCondLst>
                              <p:cond delay="2000"/>
                            </p:stCondLst>
                            <p:childTnLst>
                              <p:par>
                                <p:cTn id="19" presetID="2" presetClass="entr" presetSubtype="4" fill="hold" grpId="0"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3" fill="hold">
                            <p:stCondLst>
                              <p:cond delay="3000"/>
                            </p:stCondLst>
                            <p:childTnLst>
                              <p:par>
                                <p:cTn id="24" presetID="2" presetClass="entr" presetSubtype="4" fill="hold" grpId="0" nodeType="after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additive="base">
                                        <p:cTn id="2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7"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28" fill="hold">
                            <p:stCondLst>
                              <p:cond delay="4000"/>
                            </p:stCondLst>
                            <p:childTnLst>
                              <p:par>
                                <p:cTn id="29" presetID="2" presetClass="entr" presetSubtype="4"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3" fill="hold">
                            <p:stCondLst>
                              <p:cond delay="5000"/>
                            </p:stCondLst>
                            <p:childTnLst>
                              <p:par>
                                <p:cTn id="34" presetID="2" presetClass="entr" presetSubtype="4" fill="hold" grpId="0" nodeType="after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 calcmode="lin" valueType="num">
                                      <p:cBhvr additive="base">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7"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38" fill="hold">
                            <p:stCondLst>
                              <p:cond delay="6000"/>
                            </p:stCondLst>
                            <p:childTnLst>
                              <p:par>
                                <p:cTn id="39" presetID="2" presetClass="entr" presetSubtype="4" fill="hold" grpId="0" nodeType="after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43" fill="hold">
                            <p:stCondLst>
                              <p:cond delay="7000"/>
                            </p:stCondLst>
                            <p:childTnLst>
                              <p:par>
                                <p:cTn id="44" presetID="2" presetClass="entr" presetSubtype="4" fill="hold" grpId="0" nodeType="after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 calcmode="lin" valueType="num">
                                      <p:cBhvr additive="base">
                                        <p:cTn id="4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7"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par>
                          <p:cTn id="48" fill="hold">
                            <p:stCondLst>
                              <p:cond delay="8000"/>
                            </p:stCondLst>
                            <p:childTnLst>
                              <p:par>
                                <p:cTn id="49" presetID="2" presetClass="entr" presetSubtype="4" fill="hold" grpId="0" nodeType="after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par>
                          <p:cTn id="53" fill="hold">
                            <p:stCondLst>
                              <p:cond delay="9000"/>
                            </p:stCondLst>
                            <p:childTnLst>
                              <p:par>
                                <p:cTn id="54" presetID="2" presetClass="entr" presetSubtype="4" fill="hold" grpId="0" nodeType="afterEffect">
                                  <p:stCondLst>
                                    <p:cond delay="0"/>
                                  </p:stCondLst>
                                  <p:childTnLst>
                                    <p:set>
                                      <p:cBhvr>
                                        <p:cTn id="55" dur="1" fill="hold">
                                          <p:stCondLst>
                                            <p:cond delay="0"/>
                                          </p:stCondLst>
                                        </p:cTn>
                                        <p:tgtEl>
                                          <p:spTgt spid="3">
                                            <p:txEl>
                                              <p:pRg st="11" end="11"/>
                                            </p:txEl>
                                          </p:spTgt>
                                        </p:tgtEl>
                                        <p:attrNameLst>
                                          <p:attrName>style.visibility</p:attrName>
                                        </p:attrNameLst>
                                      </p:cBhvr>
                                      <p:to>
                                        <p:strVal val="visible"/>
                                      </p:to>
                                    </p:set>
                                    <p:anim calcmode="lin" valueType="num">
                                      <p:cBhvr additive="base">
                                        <p:cTn id="56"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7"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smtClean="0"/>
              <a:t>Twierdzenie odwrotnie do Twierdzenia Pitagorasa</a:t>
            </a:r>
            <a:endParaRPr lang="pl-PL" dirty="0"/>
          </a:p>
        </p:txBody>
      </p:sp>
      <p:sp>
        <p:nvSpPr>
          <p:cNvPr id="3" name="Symbol zastępczy zawartości 2"/>
          <p:cNvSpPr>
            <a:spLocks noGrp="1"/>
          </p:cNvSpPr>
          <p:nvPr>
            <p:ph idx="1"/>
          </p:nvPr>
        </p:nvSpPr>
        <p:spPr/>
        <p:txBody>
          <a:bodyPr>
            <a:normAutofit/>
          </a:bodyPr>
          <a:lstStyle/>
          <a:p>
            <a:r>
              <a:rPr lang="pl-PL" dirty="0" smtClean="0">
                <a:latin typeface="Calibri" pitchFamily="34" charset="0"/>
                <a:cs typeface="Calibri" pitchFamily="34" charset="0"/>
              </a:rPr>
              <a:t>Jeżeli w trójkącie suma kwadratów długości dwóch krótszych boków jest równa kwadratowi długości najdłuższego boku, to trójkąt jest prostokątny.</a:t>
            </a:r>
          </a:p>
          <a:p>
            <a:pPr algn="ctr">
              <a:buNone/>
            </a:pPr>
            <a:r>
              <a:rPr lang="pl-PL" dirty="0" smtClean="0">
                <a:latin typeface="Calibri" pitchFamily="34" charset="0"/>
                <a:cs typeface="Calibri" pitchFamily="34" charset="0"/>
              </a:rPr>
              <a:t>c</a:t>
            </a:r>
            <a:r>
              <a:rPr lang="pl-PL" baseline="30000" dirty="0" smtClean="0">
                <a:latin typeface="Calibri" pitchFamily="34" charset="0"/>
                <a:cs typeface="Calibri" pitchFamily="34" charset="0"/>
              </a:rPr>
              <a:t>2</a:t>
            </a:r>
            <a:r>
              <a:rPr lang="pl-PL" dirty="0" smtClean="0">
                <a:latin typeface="Calibri" pitchFamily="34" charset="0"/>
                <a:cs typeface="Calibri" pitchFamily="34" charset="0"/>
              </a:rPr>
              <a:t>=b</a:t>
            </a:r>
            <a:r>
              <a:rPr lang="pl-PL" baseline="30000" dirty="0" smtClean="0">
                <a:latin typeface="Calibri" pitchFamily="34" charset="0"/>
                <a:cs typeface="Calibri" pitchFamily="34" charset="0"/>
              </a:rPr>
              <a:t>2</a:t>
            </a:r>
            <a:r>
              <a:rPr lang="pl-PL" dirty="0" smtClean="0">
                <a:latin typeface="Calibri" pitchFamily="34" charset="0"/>
                <a:cs typeface="Calibri" pitchFamily="34" charset="0"/>
              </a:rPr>
              <a:t>+a</a:t>
            </a:r>
            <a:r>
              <a:rPr lang="pl-PL" baseline="30000" dirty="0" smtClean="0">
                <a:latin typeface="Calibri" pitchFamily="34" charset="0"/>
                <a:cs typeface="Calibri" pitchFamily="34" charset="0"/>
              </a:rPr>
              <a:t>2</a:t>
            </a:r>
            <a:endParaRPr lang="pl-PL" dirty="0" smtClean="0">
              <a:latin typeface="Calibri" pitchFamily="34" charset="0"/>
              <a:cs typeface="Calibri" pitchFamily="34" charset="0"/>
            </a:endParaRPr>
          </a:p>
          <a:p>
            <a:r>
              <a:rPr lang="pl-PL" dirty="0" smtClean="0">
                <a:latin typeface="Calibri" pitchFamily="34" charset="0"/>
                <a:cs typeface="Calibri" pitchFamily="34" charset="0"/>
              </a:rPr>
              <a:t>Twierdzenie odwrotne do twierdzenia Pitagorasa stosujemy wtedy, gdy chcemy sprawdzić, czy trójkąt o podanych bokach jest prostokątny.</a:t>
            </a:r>
            <a:endParaRPr lang="pl-PL"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l"/>
            <a:r>
              <a:rPr lang="pl-PL" dirty="0" smtClean="0"/>
              <a:t>Źródła:</a:t>
            </a:r>
            <a:endParaRPr lang="pl-PL" dirty="0"/>
          </a:p>
        </p:txBody>
      </p:sp>
      <p:sp>
        <p:nvSpPr>
          <p:cNvPr id="3" name="Symbol zastępczy zawartości 2"/>
          <p:cNvSpPr>
            <a:spLocks noGrp="1"/>
          </p:cNvSpPr>
          <p:nvPr>
            <p:ph idx="1"/>
          </p:nvPr>
        </p:nvSpPr>
        <p:spPr/>
        <p:txBody>
          <a:bodyPr>
            <a:normAutofit/>
          </a:bodyPr>
          <a:lstStyle/>
          <a:p>
            <a:r>
              <a:rPr lang="pl-PL" sz="2600" dirty="0" smtClean="0">
                <a:latin typeface="Calibri" pitchFamily="34" charset="0"/>
                <a:cs typeface="Calibri" pitchFamily="34" charset="0"/>
              </a:rPr>
              <a:t>https://www.bryk.pl/wypracowania/pozostale/matematyka/23539-szkola-pitagorejska.html</a:t>
            </a:r>
          </a:p>
          <a:p>
            <a:r>
              <a:rPr lang="pl-PL" sz="2600" dirty="0" smtClean="0">
                <a:latin typeface="Calibri" pitchFamily="34" charset="0"/>
                <a:cs typeface="Calibri" pitchFamily="34" charset="0"/>
              </a:rPr>
              <a:t>http://sciaga.pl/tekst/9930-10-pitagoras</a:t>
            </a:r>
          </a:p>
          <a:p>
            <a:r>
              <a:rPr lang="pl-PL" sz="2600" dirty="0" smtClean="0">
                <a:latin typeface="Calibri" pitchFamily="34" charset="0"/>
                <a:cs typeface="Calibri" pitchFamily="34" charset="0"/>
              </a:rPr>
              <a:t>https://www.matemaks.pl/twierdzenie-pitagorasa.html</a:t>
            </a:r>
          </a:p>
          <a:p>
            <a:r>
              <a:rPr lang="pl-PL" sz="2600" dirty="0" smtClean="0">
                <a:latin typeface="Calibri" pitchFamily="34" charset="0"/>
                <a:cs typeface="Calibri" pitchFamily="34" charset="0"/>
              </a:rPr>
              <a:t>https://zapytaj.onet.pl/Category/015,006/2,17010435,Twierdzenia_Pitagorasa_i_do_czeogo_sie_stosuje.html</a:t>
            </a:r>
          </a:p>
          <a:p>
            <a:r>
              <a:rPr lang="pl-PL" sz="2600" dirty="0" smtClean="0">
                <a:latin typeface="Calibri" pitchFamily="34" charset="0"/>
                <a:cs typeface="Calibri" pitchFamily="34" charset="0"/>
              </a:rPr>
              <a:t>http://matematyka.opracowania.pl/gimnazjum/twierdzenie_pitagorasa/</a:t>
            </a:r>
          </a:p>
          <a:p>
            <a:r>
              <a:rPr lang="pl-PL" sz="2600" dirty="0" smtClean="0">
                <a:latin typeface="Calibri" pitchFamily="34" charset="0"/>
                <a:cs typeface="Calibri" pitchFamily="34" charset="0"/>
              </a:rPr>
              <a:t>http://pitagoras.pl/twierdzenie-pitagorasa.php</a:t>
            </a:r>
          </a:p>
          <a:p>
            <a:r>
              <a:rPr lang="pl-PL" sz="2600" dirty="0" smtClean="0">
                <a:latin typeface="Calibri" pitchFamily="34" charset="0"/>
                <a:cs typeface="Calibri" pitchFamily="34" charset="0"/>
              </a:rPr>
              <a:t>https://pl.wikipedia.org/wiki/Twierdzenie_Pitagorasa</a:t>
            </a:r>
          </a:p>
          <a:p>
            <a:endParaRPr lang="pl-PL" sz="2600" dirty="0" smtClean="0">
              <a:latin typeface="Calibri" pitchFamily="34" charset="0"/>
              <a:cs typeface="Calibri" pitchFamily="34" charset="0"/>
            </a:endParaRPr>
          </a:p>
          <a:p>
            <a:endParaRPr lang="pl-PL" sz="2600" dirty="0" smtClean="0">
              <a:latin typeface="Calibri" pitchFamily="34" charset="0"/>
              <a:cs typeface="Calibri" pitchFamily="34" charset="0"/>
            </a:endParaRPr>
          </a:p>
          <a:p>
            <a:endParaRPr lang="pl-PL" sz="2600"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4" fill="hold">
                            <p:stCondLst>
                              <p:cond delay="6000"/>
                            </p:stCondLst>
                            <p:childTnLst>
                              <p:par>
                                <p:cTn id="35" presetID="2" presetClass="entr" presetSubtype="4"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9" fill="hold">
                            <p:stCondLst>
                              <p:cond delay="7000"/>
                            </p:stCondLst>
                            <p:childTnLst>
                              <p:par>
                                <p:cTn id="40" presetID="2" presetClass="entr" presetSubtype="4" fill="hold" grpId="0" nodeType="after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3"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57158" y="428604"/>
            <a:ext cx="8229600" cy="1404925"/>
          </a:xfrm>
        </p:spPr>
        <p:txBody>
          <a:bodyPr/>
          <a:lstStyle/>
          <a:p>
            <a:pPr algn="ctr"/>
            <a:r>
              <a:rPr lang="pl-PL" dirty="0" smtClean="0"/>
              <a:t>Pitagoras z Samos</a:t>
            </a:r>
            <a:endParaRPr lang="pl-PL" dirty="0"/>
          </a:p>
        </p:txBody>
      </p:sp>
      <p:pic>
        <p:nvPicPr>
          <p:cNvPr id="1026" name="Picture 2" descr="C:\Users\Daniel\Desktop\pitagoras1.jpg"/>
          <p:cNvPicPr>
            <a:picLocks noChangeAspect="1" noChangeArrowheads="1"/>
          </p:cNvPicPr>
          <p:nvPr/>
        </p:nvPicPr>
        <p:blipFill>
          <a:blip r:embed="rId2"/>
          <a:srcRect/>
          <a:stretch>
            <a:fillRect/>
          </a:stretch>
        </p:blipFill>
        <p:spPr bwMode="auto">
          <a:xfrm>
            <a:off x="2500298" y="2143116"/>
            <a:ext cx="3929090" cy="424813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nodeType="after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additive="base">
                                        <p:cTn id="12" dur="1000" fill="hold"/>
                                        <p:tgtEl>
                                          <p:spTgt spid="1026"/>
                                        </p:tgtEl>
                                        <p:attrNameLst>
                                          <p:attrName>ppt_x</p:attrName>
                                        </p:attrNameLst>
                                      </p:cBhvr>
                                      <p:tavLst>
                                        <p:tav tm="0">
                                          <p:val>
                                            <p:strVal val="#ppt_x"/>
                                          </p:val>
                                        </p:tav>
                                        <p:tav tm="100000">
                                          <p:val>
                                            <p:strVal val="#ppt_x"/>
                                          </p:val>
                                        </p:tav>
                                      </p:tavLst>
                                    </p:anim>
                                    <p:anim calcmode="lin" valueType="num">
                                      <p:cBhvr additive="base">
                                        <p:cTn id="13" dur="10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l"/>
            <a:r>
              <a:rPr lang="pl-PL" dirty="0" smtClean="0"/>
              <a:t>Kim był Pitagoras?</a:t>
            </a:r>
            <a:endParaRPr lang="pl-PL" dirty="0"/>
          </a:p>
        </p:txBody>
      </p:sp>
      <p:sp>
        <p:nvSpPr>
          <p:cNvPr id="3" name="Symbol zastępczy zawartości 2"/>
          <p:cNvSpPr>
            <a:spLocks noGrp="1"/>
          </p:cNvSpPr>
          <p:nvPr>
            <p:ph idx="1"/>
          </p:nvPr>
        </p:nvSpPr>
        <p:spPr>
          <a:xfrm>
            <a:off x="214282" y="1646237"/>
            <a:ext cx="8715436" cy="4526280"/>
          </a:xfrm>
        </p:spPr>
        <p:txBody>
          <a:bodyPr>
            <a:noAutofit/>
          </a:bodyPr>
          <a:lstStyle/>
          <a:p>
            <a:pPr>
              <a:buNone/>
            </a:pPr>
            <a:r>
              <a:rPr lang="pl-PL" sz="2600" dirty="0" smtClean="0">
                <a:latin typeface="Calibri" pitchFamily="34" charset="0"/>
                <a:cs typeface="Calibri" pitchFamily="34" charset="0"/>
              </a:rPr>
              <a:t>Pitagoras(</a:t>
            </a:r>
            <a:r>
              <a:rPr lang="pl-PL" sz="2600" dirty="0" err="1" smtClean="0">
                <a:latin typeface="Calibri" pitchFamily="34" charset="0"/>
                <a:cs typeface="Calibri" pitchFamily="34" charset="0"/>
              </a:rPr>
              <a:t>Pythagoras</a:t>
            </a:r>
            <a:r>
              <a:rPr lang="pl-PL" sz="2600" dirty="0" smtClean="0">
                <a:latin typeface="Calibri" pitchFamily="34" charset="0"/>
                <a:cs typeface="Calibri" pitchFamily="34" charset="0"/>
              </a:rPr>
              <a:t>) urodzony w 580 r. p.n.e. zmarł w 496 r. p.n.e. grecki uczony, matematyk i filozof. Przyczynił się do znacznego rozwoju matematyki. Pitagoras nie pozostawił żadnych prac i o jego działalności wiadomo niewiele, wiadomo jednak że wiele podróżował. W Fenicji i Babilonie miał okazję poznać dokonania tamtejszych matematyków        i przenieść myśl matematyczną Egipcjan i Babilończyków do Grecji. Jak świadczą zachowane tabliczki z pismem klinowym, twierdzenie zwane twierdzeniem Pitagorasa znane było Babilończykom na długo przed Pitagorasem. Nie był on więc odkrywcą tego twierdzenia, ale prawdopodobnie je udowodnił.</a:t>
            </a:r>
          </a:p>
          <a:p>
            <a:pPr>
              <a:buNone/>
            </a:pPr>
            <a:r>
              <a:rPr lang="pl-PL" sz="2800" dirty="0" smtClean="0"/>
              <a:t>            </a:t>
            </a:r>
            <a:endParaRPr lang="pl-PL"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l"/>
            <a:r>
              <a:rPr lang="pl-PL" dirty="0" smtClean="0"/>
              <a:t>Szkoła Pitagorejska</a:t>
            </a:r>
            <a:endParaRPr lang="pl-PL" dirty="0"/>
          </a:p>
        </p:txBody>
      </p:sp>
      <p:sp>
        <p:nvSpPr>
          <p:cNvPr id="3" name="Symbol zastępczy zawartości 2"/>
          <p:cNvSpPr>
            <a:spLocks noGrp="1"/>
          </p:cNvSpPr>
          <p:nvPr>
            <p:ph idx="1"/>
          </p:nvPr>
        </p:nvSpPr>
        <p:spPr>
          <a:xfrm>
            <a:off x="214282" y="1646237"/>
            <a:ext cx="8786874" cy="4526280"/>
          </a:xfrm>
        </p:spPr>
        <p:txBody>
          <a:bodyPr>
            <a:noAutofit/>
          </a:bodyPr>
          <a:lstStyle/>
          <a:p>
            <a:pPr>
              <a:buNone/>
            </a:pPr>
            <a:r>
              <a:rPr lang="pl-PL" sz="2600" dirty="0" smtClean="0">
                <a:latin typeface="Calibri" pitchFamily="34" charset="0"/>
                <a:cs typeface="Calibri" pitchFamily="34" charset="0"/>
              </a:rPr>
              <a:t>W 530r p.n.e. Pitagoras założył religijno – polityczny związek w Krotonie, który później nazwano szkołą pitagorejską. Aby zostać przyjętym do związku należało odbyć wcześniej pięcioletnie próby, które polegały na ćwiczeniu w milczeniu, wstrzemięźliwości, a co najważniejsze uczono bezwzględnego posłuszeństwa dla Pitagorasa. Jeżeli uczeń przetrzymał okres próby mógł wtedy słuchać samego Pitagorasa, który wykładał zazwyczaj nocą, ale tylko wybranym przekazywał swoją wiedzę, która nie mogła być zdradzona niepowołanym osobom. Żyjący w tym związku mieli wspólne mienie. Związek pitagorejczyków stał się szybko potęgą polityczną oraz opanował miasta w południowej Italii. </a:t>
            </a:r>
            <a:endParaRPr lang="pl-PL" sz="2600"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descr="twierdzenie_pitagorasa_1.gif"/>
          <p:cNvPicPr>
            <a:picLocks noChangeAspect="1"/>
          </p:cNvPicPr>
          <p:nvPr/>
        </p:nvPicPr>
        <p:blipFill>
          <a:blip r:embed="rId2"/>
          <a:stretch>
            <a:fillRect/>
          </a:stretch>
        </p:blipFill>
        <p:spPr>
          <a:xfrm>
            <a:off x="214282" y="4429133"/>
            <a:ext cx="8286808" cy="2117766"/>
          </a:xfrm>
          <a:prstGeom prst="rect">
            <a:avLst/>
          </a:prstGeom>
          <a:solidFill>
            <a:schemeClr val="bg2"/>
          </a:solidFill>
        </p:spPr>
      </p:pic>
      <p:sp>
        <p:nvSpPr>
          <p:cNvPr id="2" name="Tytuł 1"/>
          <p:cNvSpPr>
            <a:spLocks noGrp="1"/>
          </p:cNvSpPr>
          <p:nvPr>
            <p:ph type="title"/>
          </p:nvPr>
        </p:nvSpPr>
        <p:spPr/>
        <p:txBody>
          <a:bodyPr/>
          <a:lstStyle/>
          <a:p>
            <a:pPr algn="l"/>
            <a:r>
              <a:rPr lang="pl-PL" dirty="0" smtClean="0"/>
              <a:t>Twierdzenie Pitagorasa</a:t>
            </a:r>
            <a:endParaRPr lang="pl-PL" dirty="0"/>
          </a:p>
        </p:txBody>
      </p:sp>
      <p:sp>
        <p:nvSpPr>
          <p:cNvPr id="3" name="Symbol zastępczy zawartości 2"/>
          <p:cNvSpPr>
            <a:spLocks noGrp="1"/>
          </p:cNvSpPr>
          <p:nvPr>
            <p:ph idx="1"/>
          </p:nvPr>
        </p:nvSpPr>
        <p:spPr>
          <a:xfrm>
            <a:off x="142844" y="1646237"/>
            <a:ext cx="8572560" cy="4854597"/>
          </a:xfrm>
        </p:spPr>
        <p:txBody>
          <a:bodyPr/>
          <a:lstStyle/>
          <a:p>
            <a:r>
              <a:rPr lang="pl-PL" dirty="0" smtClean="0">
                <a:latin typeface="Calibri" pitchFamily="34" charset="0"/>
                <a:cs typeface="Calibri" pitchFamily="34" charset="0"/>
              </a:rPr>
              <a:t>Jeżeli trójkąt jest prostokątny, to suma kwadratów długości przyprostokątnych jest równa kwadratowi długości przeciwprostokątnej:</a:t>
            </a:r>
          </a:p>
          <a:p>
            <a:pPr algn="ctr"/>
            <a:r>
              <a:rPr lang="pl-PL" i="1" dirty="0" smtClean="0">
                <a:latin typeface="Calibri" pitchFamily="34" charset="0"/>
                <a:cs typeface="Calibri" pitchFamily="34" charset="0"/>
              </a:rPr>
              <a:t>a</a:t>
            </a:r>
            <a:r>
              <a:rPr lang="pl-PL" baseline="30000" dirty="0" smtClean="0">
                <a:latin typeface="Calibri" pitchFamily="34" charset="0"/>
                <a:cs typeface="Calibri" pitchFamily="34" charset="0"/>
              </a:rPr>
              <a:t>2</a:t>
            </a:r>
            <a:r>
              <a:rPr lang="pl-PL" dirty="0" smtClean="0">
                <a:latin typeface="Calibri" pitchFamily="34" charset="0"/>
                <a:cs typeface="Calibri" pitchFamily="34" charset="0"/>
              </a:rPr>
              <a:t> + </a:t>
            </a:r>
            <a:r>
              <a:rPr lang="pl-PL" i="1" dirty="0" smtClean="0">
                <a:latin typeface="Calibri" pitchFamily="34" charset="0"/>
                <a:cs typeface="Calibri" pitchFamily="34" charset="0"/>
              </a:rPr>
              <a:t>b</a:t>
            </a:r>
            <a:r>
              <a:rPr lang="pl-PL" baseline="30000" dirty="0" smtClean="0">
                <a:latin typeface="Calibri" pitchFamily="34" charset="0"/>
                <a:cs typeface="Calibri" pitchFamily="34" charset="0"/>
              </a:rPr>
              <a:t>2</a:t>
            </a:r>
            <a:r>
              <a:rPr lang="pl-PL" dirty="0" smtClean="0">
                <a:latin typeface="Calibri" pitchFamily="34" charset="0"/>
                <a:cs typeface="Calibri" pitchFamily="34" charset="0"/>
              </a:rPr>
              <a:t> = </a:t>
            </a:r>
            <a:r>
              <a:rPr lang="pl-PL" i="1" dirty="0" smtClean="0">
                <a:latin typeface="Calibri" pitchFamily="34" charset="0"/>
                <a:cs typeface="Calibri" pitchFamily="34" charset="0"/>
              </a:rPr>
              <a:t>c</a:t>
            </a:r>
            <a:r>
              <a:rPr lang="pl-PL" baseline="30000" dirty="0" smtClean="0">
                <a:latin typeface="Calibri" pitchFamily="34" charset="0"/>
                <a:cs typeface="Calibri" pitchFamily="34" charset="0"/>
              </a:rPr>
              <a:t>2</a:t>
            </a:r>
            <a:endParaRPr lang="pl-PL"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1000" fill="hold"/>
                                        <p:tgtEl>
                                          <p:spTgt spid="5"/>
                                        </p:tgtEl>
                                        <p:attrNameLst>
                                          <p:attrName>ppt_x</p:attrName>
                                        </p:attrNameLst>
                                      </p:cBhvr>
                                      <p:tavLst>
                                        <p:tav tm="0">
                                          <p:val>
                                            <p:strVal val="#ppt_x"/>
                                          </p:val>
                                        </p:tav>
                                        <p:tav tm="100000">
                                          <p:val>
                                            <p:strVal val="#ppt_x"/>
                                          </p:val>
                                        </p:tav>
                                      </p:tavLst>
                                    </p:anim>
                                    <p:anim calcmode="lin" valueType="num">
                                      <p:cBhvr additive="base">
                                        <p:cTn id="23"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dirty="0" smtClean="0"/>
              <a:t>Udowodnienie Twierdzenia:</a:t>
            </a:r>
            <a:endParaRPr lang="pl-PL" dirty="0"/>
          </a:p>
        </p:txBody>
      </p:sp>
      <p:pic>
        <p:nvPicPr>
          <p:cNvPr id="4" name="Demostración del teorema de Pitágoras.mov">
            <a:hlinkClick r:id="" action="ppaction://media"/>
          </p:cNvPr>
          <p:cNvPicPr>
            <a:picLocks noGrp="1" noRot="1" noChangeAspect="1"/>
          </p:cNvPicPr>
          <p:nvPr>
            <p:ph idx="1"/>
            <a:videoFile r:link="rId1"/>
          </p:nvPr>
        </p:nvPicPr>
        <p:blipFill>
          <a:blip r:embed="rId3"/>
          <a:stretch>
            <a:fillRect/>
          </a:stretch>
        </p:blipFill>
        <p:spPr>
          <a:xfrm>
            <a:off x="285720" y="1500174"/>
            <a:ext cx="8358246" cy="512845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 presetClass="mediacall" presetSubtype="0" fill="hold" nodeType="afterEffect">
                                  <p:stCondLst>
                                    <p:cond delay="0"/>
                                  </p:stCondLst>
                                  <p:childTnLst>
                                    <p:cmd type="call" cmd="playFrom(0.0)">
                                      <p:cBhvr>
                                        <p:cTn id="11"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12" fill="hold" display="0">
                  <p:stCondLst>
                    <p:cond delay="indefinite"/>
                  </p:stCondLst>
                  <p:endCondLst>
                    <p:cond evt="onNext" delay="0">
                      <p:tgtEl>
                        <p:sldTgt/>
                      </p:tgtEl>
                    </p:cond>
                    <p:cond evt="onPrev" delay="0">
                      <p:tgtEl>
                        <p:sldTgt/>
                      </p:tgtEl>
                    </p:cond>
                  </p:endCondLst>
                </p:cTn>
                <p:tgtEl>
                  <p:spTgt spid="4"/>
                </p:tgtEl>
              </p:cMediaNode>
            </p:video>
            <p:seq concurrent="1" nextAc="seek">
              <p:cTn id="13" restart="whenNotActive" fill="hold" evtFilter="cancelBubble" nodeType="interactiveSeq">
                <p:stCondLst>
                  <p:cond evt="onClick" delay="0">
                    <p:tgtEl>
                      <p:spTgt spid="4"/>
                    </p:tgtEl>
                  </p:cond>
                </p:stCondLst>
                <p:endSync evt="end" delay="0">
                  <p:rtn val="all"/>
                </p:endSync>
                <p:childTnLst>
                  <p:par>
                    <p:cTn id="14" fill="hold">
                      <p:stCondLst>
                        <p:cond delay="0"/>
                      </p:stCondLst>
                      <p:childTnLst>
                        <p:par>
                          <p:cTn id="15" fill="hold">
                            <p:stCondLst>
                              <p:cond delay="0"/>
                            </p:stCondLst>
                            <p:childTnLst>
                              <p:par>
                                <p:cTn id="16" presetID="2" presetClass="mediacall" presetSubtype="0" fill="hold" nodeType="clickEffect">
                                  <p:stCondLst>
                                    <p:cond delay="0"/>
                                  </p:stCondLst>
                                  <p:childTnLst>
                                    <p:cmd type="call" cmd="togglePause">
                                      <p:cBhvr>
                                        <p:cTn id="17" dur="1" fill="hold"/>
                                        <p:tgtEl>
                                          <p:spTgt spid="4"/>
                                        </p:tgtEl>
                                      </p:cBhvr>
                                    </p:cmd>
                                  </p:childTnLst>
                                </p:cTn>
                              </p:par>
                            </p:childTnLst>
                          </p:cTn>
                        </p:par>
                      </p:childTnLst>
                    </p:cTn>
                  </p:par>
                </p:childTnLst>
              </p:cTn>
              <p:nextCondLst>
                <p:cond evt="onClick" delay="0">
                  <p:tgtEl>
                    <p:spTgt spid="4"/>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Udowodnienie Twierdzenia:</a:t>
            </a:r>
            <a:endParaRPr lang="pl-PL" dirty="0"/>
          </a:p>
        </p:txBody>
      </p:sp>
      <p:pic>
        <p:nvPicPr>
          <p:cNvPr id="5" name="twierdzenie-pitagorasa---dowód---matfiz24pl-youtubemp4to_cut.mp4">
            <a:hlinkClick r:id="" action="ppaction://media"/>
          </p:cNvPr>
          <p:cNvPicPr>
            <a:picLocks noGrp="1" noRot="1" noChangeAspect="1"/>
          </p:cNvPicPr>
          <p:nvPr>
            <p:ph idx="1"/>
            <a:videoFile r:link="rId1"/>
          </p:nvPr>
        </p:nvPicPr>
        <p:blipFill>
          <a:blip r:embed="rId3"/>
          <a:stretch>
            <a:fillRect/>
          </a:stretch>
        </p:blipFill>
        <p:spPr>
          <a:xfrm>
            <a:off x="285720" y="1390234"/>
            <a:ext cx="8286808" cy="525347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4282" y="253536"/>
            <a:ext cx="8472518" cy="1143000"/>
          </a:xfrm>
        </p:spPr>
        <p:txBody>
          <a:bodyPr>
            <a:normAutofit fontScale="90000"/>
          </a:bodyPr>
          <a:lstStyle/>
          <a:p>
            <a:pPr algn="ctr"/>
            <a:r>
              <a:rPr lang="pl-PL" dirty="0" smtClean="0"/>
              <a:t>Kiedy korzystamy z twierdzenia Pitagorasa</a:t>
            </a:r>
            <a:endParaRPr lang="pl-PL" dirty="0"/>
          </a:p>
        </p:txBody>
      </p:sp>
      <p:sp>
        <p:nvSpPr>
          <p:cNvPr id="3" name="Symbol zastępczy zawartości 2"/>
          <p:cNvSpPr>
            <a:spLocks noGrp="1"/>
          </p:cNvSpPr>
          <p:nvPr>
            <p:ph idx="1"/>
          </p:nvPr>
        </p:nvSpPr>
        <p:spPr/>
        <p:txBody>
          <a:bodyPr>
            <a:normAutofit/>
          </a:bodyPr>
          <a:lstStyle/>
          <a:p>
            <a:pPr>
              <a:buNone/>
            </a:pPr>
            <a:r>
              <a:rPr lang="pl-PL" dirty="0" smtClean="0">
                <a:latin typeface="Calibri" pitchFamily="34" charset="0"/>
                <a:cs typeface="Calibri" pitchFamily="34" charset="0"/>
              </a:rPr>
              <a:t>Twierdzenie Pitagorasa najczęściej wykorzystujemy do obliczenia długości trzeciego boku trójkąta prostokątnego,              w sytuacji gdy znamy długości dwóch pozostałych boków.</a:t>
            </a:r>
          </a:p>
          <a:p>
            <a:pPr>
              <a:buNone/>
            </a:pPr>
            <a:r>
              <a:rPr lang="pl-PL" dirty="0" smtClean="0"/>
              <a:t/>
            </a:r>
            <a:br>
              <a:rPr lang="pl-PL" dirty="0" smtClean="0"/>
            </a:br>
            <a:endParaRPr lang="pl-P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dirty="0" smtClean="0"/>
              <a:t>Trójkąt 90 45 </a:t>
            </a:r>
            <a:r>
              <a:rPr lang="pl-PL" dirty="0" err="1" smtClean="0"/>
              <a:t>45</a:t>
            </a:r>
            <a:endParaRPr lang="pl-PL" dirty="0"/>
          </a:p>
        </p:txBody>
      </p:sp>
      <p:sp>
        <p:nvSpPr>
          <p:cNvPr id="5" name="Symbol zastępczy zawartości 4"/>
          <p:cNvSpPr>
            <a:spLocks noGrp="1"/>
          </p:cNvSpPr>
          <p:nvPr>
            <p:ph sz="half" idx="2"/>
          </p:nvPr>
        </p:nvSpPr>
        <p:spPr>
          <a:xfrm>
            <a:off x="6143636" y="1928802"/>
            <a:ext cx="3000364" cy="4526280"/>
          </a:xfrm>
        </p:spPr>
        <p:txBody>
          <a:bodyPr/>
          <a:lstStyle/>
          <a:p>
            <a:pPr>
              <a:buNone/>
            </a:pPr>
            <a:r>
              <a:rPr lang="pl-PL" dirty="0" err="1" smtClean="0"/>
              <a:t>d</a:t>
            </a:r>
            <a:r>
              <a:rPr lang="pl-PL" sz="4400" baseline="30000" dirty="0" err="1" smtClean="0"/>
              <a:t>₂</a:t>
            </a:r>
            <a:r>
              <a:rPr lang="pl-PL" dirty="0" err="1" smtClean="0"/>
              <a:t>=a</a:t>
            </a:r>
            <a:r>
              <a:rPr lang="pl-PL" sz="4400" baseline="30000" dirty="0" err="1" smtClean="0"/>
              <a:t>₂</a:t>
            </a:r>
            <a:r>
              <a:rPr lang="pl-PL" dirty="0" err="1" smtClean="0"/>
              <a:t>+a</a:t>
            </a:r>
            <a:r>
              <a:rPr lang="pl-PL" sz="4400" baseline="30000" dirty="0" smtClean="0"/>
              <a:t>₂</a:t>
            </a:r>
          </a:p>
          <a:p>
            <a:pPr>
              <a:buNone/>
            </a:pPr>
            <a:r>
              <a:rPr lang="pl-PL" dirty="0" smtClean="0"/>
              <a:t>d= 2a</a:t>
            </a:r>
            <a:r>
              <a:rPr lang="pl-PL" sz="4400" baseline="30000" dirty="0" smtClean="0"/>
              <a:t>₂</a:t>
            </a:r>
          </a:p>
          <a:p>
            <a:pPr>
              <a:buNone/>
            </a:pPr>
            <a:r>
              <a:rPr lang="pl-PL" dirty="0" smtClean="0"/>
              <a:t>d= √2a</a:t>
            </a:r>
            <a:r>
              <a:rPr lang="pl-PL" sz="4400" baseline="30000" dirty="0" smtClean="0"/>
              <a:t>₂</a:t>
            </a:r>
          </a:p>
          <a:p>
            <a:pPr>
              <a:buNone/>
            </a:pPr>
            <a:r>
              <a:rPr lang="pl-PL" dirty="0" smtClean="0"/>
              <a:t>d=a√2</a:t>
            </a:r>
          </a:p>
          <a:p>
            <a:pPr>
              <a:buNone/>
            </a:pPr>
            <a:endParaRPr lang="pl-PL" dirty="0" smtClean="0"/>
          </a:p>
          <a:p>
            <a:pPr>
              <a:buNone/>
            </a:pPr>
            <a:endParaRPr lang="pl-PL" dirty="0" smtClean="0"/>
          </a:p>
          <a:p>
            <a:pPr>
              <a:buNone/>
            </a:pPr>
            <a:endParaRPr lang="pl-PL" dirty="0"/>
          </a:p>
        </p:txBody>
      </p:sp>
      <p:pic>
        <p:nvPicPr>
          <p:cNvPr id="7" name="Symbol zastępczy zawartości 6" descr="trójkąty_o_kątach_90_45_45_stopni_oraz_90_60_30_stopni_01.gif"/>
          <p:cNvPicPr>
            <a:picLocks noGrp="1" noChangeAspect="1"/>
          </p:cNvPicPr>
          <p:nvPr>
            <p:ph sz="half" idx="1"/>
          </p:nvPr>
        </p:nvPicPr>
        <p:blipFill>
          <a:blip r:embed="rId2"/>
          <a:stretch>
            <a:fillRect/>
          </a:stretch>
        </p:blipFill>
        <p:spPr>
          <a:xfrm>
            <a:off x="214282" y="1785926"/>
            <a:ext cx="5891210" cy="3857652"/>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dlewnia metali">
  <a:themeElements>
    <a:clrScheme name="Odlewnia metali">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dlewnia metali">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dlewnia metali">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171</TotalTime>
  <Words>318</Words>
  <Application>Microsoft Office PowerPoint</Application>
  <PresentationFormat>Pokaz na ekranie (4:3)</PresentationFormat>
  <Paragraphs>57</Paragraphs>
  <Slides>13</Slides>
  <Notes>0</Notes>
  <HiddenSlides>0</HiddenSlides>
  <MMClips>2</MMClips>
  <ScaleCrop>false</ScaleCrop>
  <HeadingPairs>
    <vt:vector size="4" baseType="variant">
      <vt:variant>
        <vt:lpstr>Motyw</vt:lpstr>
      </vt:variant>
      <vt:variant>
        <vt:i4>1</vt:i4>
      </vt:variant>
      <vt:variant>
        <vt:lpstr>Tytuły slajdów</vt:lpstr>
      </vt:variant>
      <vt:variant>
        <vt:i4>13</vt:i4>
      </vt:variant>
    </vt:vector>
  </HeadingPairs>
  <TitlesOfParts>
    <vt:vector size="14" baseType="lpstr">
      <vt:lpstr>Odlewnia metali</vt:lpstr>
      <vt:lpstr>W kręgu Pitagorasa</vt:lpstr>
      <vt:lpstr>Pitagoras z Samos</vt:lpstr>
      <vt:lpstr>Kim był Pitagoras?</vt:lpstr>
      <vt:lpstr>Szkoła Pitagorejska</vt:lpstr>
      <vt:lpstr>Twierdzenie Pitagorasa</vt:lpstr>
      <vt:lpstr>Udowodnienie Twierdzenia:</vt:lpstr>
      <vt:lpstr>Udowodnienie Twierdzenia:</vt:lpstr>
      <vt:lpstr>Kiedy korzystamy z twierdzenia Pitagorasa</vt:lpstr>
      <vt:lpstr>Trójkąt 90 45 45</vt:lpstr>
      <vt:lpstr>Trójkąt 60 30 90</vt:lpstr>
      <vt:lpstr>Przykład</vt:lpstr>
      <vt:lpstr>Twierdzenie odwrotnie do Twierdzenia Pitagorasa</vt:lpstr>
      <vt:lpstr>Źródła: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Pitagoras z Samos</dc:title>
  <dc:creator>Daniel</dc:creator>
  <cp:lastModifiedBy>Daniel</cp:lastModifiedBy>
  <cp:revision>19</cp:revision>
  <dcterms:created xsi:type="dcterms:W3CDTF">2017-12-14T19:06:23Z</dcterms:created>
  <dcterms:modified xsi:type="dcterms:W3CDTF">2018-01-30T07:30:43Z</dcterms:modified>
</cp:coreProperties>
</file>