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57" r:id="rId3"/>
    <p:sldId id="258" r:id="rId4"/>
    <p:sldId id="268" r:id="rId5"/>
    <p:sldId id="259" r:id="rId6"/>
    <p:sldId id="269" r:id="rId7"/>
    <p:sldId id="260" r:id="rId8"/>
    <p:sldId id="271" r:id="rId9"/>
    <p:sldId id="261" r:id="rId10"/>
    <p:sldId id="270" r:id="rId11"/>
    <p:sldId id="262" r:id="rId12"/>
    <p:sldId id="272" r:id="rId13"/>
    <p:sldId id="263" r:id="rId14"/>
    <p:sldId id="273" r:id="rId15"/>
    <p:sldId id="264" r:id="rId16"/>
    <p:sldId id="274" r:id="rId17"/>
    <p:sldId id="265" r:id="rId18"/>
    <p:sldId id="275" r:id="rId19"/>
    <p:sldId id="266" r:id="rId20"/>
    <p:sldId id="276" r:id="rId21"/>
    <p:sldId id="277" r:id="rId22"/>
    <p:sldId id="267" r:id="rId2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F4E5"/>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96" y="2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C6A503-00AF-42DA-B494-61EB5C50A6DC}" type="datetimeFigureOut">
              <a:rPr lang="pl-PL" smtClean="0"/>
              <a:t>2019-03-05</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5FE4F6-1E98-4636-9B60-4BB36BFB5B14}" type="slidenum">
              <a:rPr lang="pl-PL" smtClean="0"/>
              <a:t>‹#›</a:t>
            </a:fld>
            <a:endParaRPr lang="pl-PL"/>
          </a:p>
        </p:txBody>
      </p:sp>
    </p:spTree>
    <p:extLst>
      <p:ext uri="{BB962C8B-B14F-4D97-AF65-F5344CB8AC3E}">
        <p14:creationId xmlns:p14="http://schemas.microsoft.com/office/powerpoint/2010/main" val="3314781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A5FE4F6-1E98-4636-9B60-4BB36BFB5B14}" type="slidenum">
              <a:rPr lang="pl-PL" smtClean="0"/>
              <a:t>20</a:t>
            </a:fld>
            <a:endParaRPr lang="pl-PL"/>
          </a:p>
        </p:txBody>
      </p:sp>
    </p:spTree>
    <p:extLst>
      <p:ext uri="{BB962C8B-B14F-4D97-AF65-F5344CB8AC3E}">
        <p14:creationId xmlns:p14="http://schemas.microsoft.com/office/powerpoint/2010/main" val="2908435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2019-03-05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2019-03-05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2019-03-05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2019-03-05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2019-03-05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6221E02-25CB-4963-84BC-0813985E7D90}" type="datetimeFigureOut">
              <a:rPr lang="pl-PL" smtClean="0"/>
              <a:pPr/>
              <a:t>2019-03-05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6221E02-25CB-4963-84BC-0813985E7D90}" type="datetimeFigureOut">
              <a:rPr lang="pl-PL" smtClean="0"/>
              <a:pPr/>
              <a:t>2019-03-05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6221E02-25CB-4963-84BC-0813985E7D90}" type="datetimeFigureOut">
              <a:rPr lang="pl-PL" smtClean="0"/>
              <a:pPr/>
              <a:t>2019-03-05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2019-03-05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2019-03-05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2019-03-05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21E02-25CB-4963-84BC-0813985E7D90}" type="datetimeFigureOut">
              <a:rPr lang="pl-PL" smtClean="0"/>
              <a:pPr/>
              <a:t>2019-03-05</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b="1" dirty="0" smtClean="0">
                <a:latin typeface="Book Antiqua" pitchFamily="18" charset="0"/>
              </a:rPr>
              <a:t>DZIEŃ Z MATEMATYKĄ</a:t>
            </a:r>
            <a:endParaRPr lang="pl-PL" b="1" dirty="0">
              <a:latin typeface="Book Antiqua" pitchFamily="18" charset="0"/>
            </a:endParaRPr>
          </a:p>
        </p:txBody>
      </p:sp>
      <p:sp>
        <p:nvSpPr>
          <p:cNvPr id="3" name="Podtytuł 2"/>
          <p:cNvSpPr>
            <a:spLocks noGrp="1"/>
          </p:cNvSpPr>
          <p:nvPr>
            <p:ph type="subTitle" idx="1"/>
          </p:nvPr>
        </p:nvSpPr>
        <p:spPr/>
        <p:txBody>
          <a:bodyPr/>
          <a:lstStyle/>
          <a:p>
            <a:endParaRPr lang="pl-PL"/>
          </a:p>
        </p:txBody>
      </p:sp>
      <p:pic>
        <p:nvPicPr>
          <p:cNvPr id="4" name="Obraz 3" descr="Logotyp EFRR kolo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0166" y="571480"/>
            <a:ext cx="6124575" cy="59055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Book Antiqua" pitchFamily="18" charset="0"/>
              </a:rPr>
              <a:t>ZADANIA</a:t>
            </a:r>
            <a:endParaRPr lang="pl-PL" dirty="0">
              <a:latin typeface="Book Antiqua" pitchFamily="18" charset="0"/>
            </a:endParaRPr>
          </a:p>
        </p:txBody>
      </p:sp>
      <p:sp>
        <p:nvSpPr>
          <p:cNvPr id="3" name="Prostokąt 2"/>
          <p:cNvSpPr/>
          <p:nvPr/>
        </p:nvSpPr>
        <p:spPr>
          <a:xfrm>
            <a:off x="428596" y="1500174"/>
            <a:ext cx="8215370" cy="5078313"/>
          </a:xfrm>
          <a:prstGeom prst="rect">
            <a:avLst/>
          </a:prstGeom>
        </p:spPr>
        <p:txBody>
          <a:bodyPr wrap="square">
            <a:spAutoFit/>
          </a:bodyPr>
          <a:lstStyle/>
          <a:p>
            <a:r>
              <a:rPr lang="pl-PL" b="1" dirty="0" smtClean="0"/>
              <a:t>1. </a:t>
            </a:r>
            <a:r>
              <a:rPr lang="pl-PL" dirty="0" smtClean="0"/>
              <a:t>Pierwszy Autobus wyjeżdża o godzinie 14:05 i jedzie z prędkością 5m/s pokonując trasę 5km. Czy zdążysz na kolejny autobus, który przyjedzie na przystanek o 14:24? Odp.:</a:t>
            </a:r>
          </a:p>
          <a:p>
            <a:r>
              <a:rPr lang="pl-PL" dirty="0" smtClean="0"/>
              <a:t> 5000m/5m/s= 1000s ok. 17 min </a:t>
            </a:r>
          </a:p>
          <a:p>
            <a:endParaRPr lang="pl-PL" dirty="0" smtClean="0"/>
          </a:p>
          <a:p>
            <a:endParaRPr lang="pl-PL" dirty="0" smtClean="0"/>
          </a:p>
          <a:p>
            <a:endParaRPr lang="pl-PL" dirty="0" smtClean="0"/>
          </a:p>
          <a:p>
            <a:r>
              <a:rPr lang="pl-PL" b="1" dirty="0" smtClean="0"/>
              <a:t>2. </a:t>
            </a:r>
            <a:r>
              <a:rPr lang="pl-PL" dirty="0" smtClean="0"/>
              <a:t>Kiedy już dojechałeś do banku chciałbyś się dowiedzieć ile razem długości miała trasa. Wiesz ze kierowca jechał ze stałą prędkością 50km/h, w czasie 10 min. Gdy już się dowiedziałeś ile długości miała trasa autobus zacząłeś zastanawiać się ile kosztowałby Cię przejazd tej odległości taksówką jeżeli km jazdy autem kosztuje 4zl, a jeden bilet komunikacji miejskiej kosztuje 5zl. </a:t>
            </a:r>
          </a:p>
          <a:p>
            <a:r>
              <a:rPr lang="pl-PL" dirty="0" smtClean="0"/>
              <a:t>Odp.: </a:t>
            </a:r>
          </a:p>
          <a:p>
            <a:r>
              <a:rPr lang="pl-PL" dirty="0" smtClean="0"/>
              <a:t>S=</a:t>
            </a:r>
            <a:r>
              <a:rPr lang="pl-PL" dirty="0" err="1" smtClean="0"/>
              <a:t>t</a:t>
            </a:r>
            <a:r>
              <a:rPr lang="pl-PL" dirty="0" err="1" smtClean="0">
                <a:latin typeface="Cambria Math"/>
                <a:ea typeface="Cambria Math"/>
              </a:rPr>
              <a:t>∙</a:t>
            </a:r>
            <a:r>
              <a:rPr lang="pl-PL" dirty="0" err="1" smtClean="0"/>
              <a:t>V</a:t>
            </a:r>
            <a:r>
              <a:rPr lang="pl-PL" dirty="0" smtClean="0"/>
              <a:t>,</a:t>
            </a:r>
          </a:p>
          <a:p>
            <a:r>
              <a:rPr lang="pl-PL" dirty="0" smtClean="0"/>
              <a:t>S= 600s</a:t>
            </a:r>
            <a:r>
              <a:rPr lang="pl-PL" dirty="0" smtClean="0">
                <a:latin typeface="Cambria Math"/>
                <a:ea typeface="Cambria Math"/>
              </a:rPr>
              <a:t>∙</a:t>
            </a:r>
            <a:r>
              <a:rPr lang="pl-PL" dirty="0" smtClean="0"/>
              <a:t>12.5m/s=7500m</a:t>
            </a:r>
          </a:p>
          <a:p>
            <a:r>
              <a:rPr lang="pl-PL" dirty="0" smtClean="0"/>
              <a:t>5km+7.5km=12.5km</a:t>
            </a:r>
          </a:p>
          <a:p>
            <a:r>
              <a:rPr lang="pl-PL" dirty="0" smtClean="0"/>
              <a:t>12.5km</a:t>
            </a:r>
            <a:r>
              <a:rPr lang="pl-PL" dirty="0" smtClean="0">
                <a:latin typeface="Cambria Math"/>
                <a:ea typeface="Cambria Math"/>
              </a:rPr>
              <a:t>∙</a:t>
            </a:r>
            <a:r>
              <a:rPr lang="pl-PL" dirty="0" smtClean="0"/>
              <a:t>4=50zl</a:t>
            </a:r>
          </a:p>
          <a:p>
            <a:r>
              <a:rPr lang="pl-PL" dirty="0" smtClean="0"/>
              <a:t>2</a:t>
            </a:r>
            <a:r>
              <a:rPr lang="pl-PL" dirty="0" smtClean="0">
                <a:latin typeface="Cambria Math"/>
                <a:ea typeface="Cambria Math"/>
              </a:rPr>
              <a:t>∙</a:t>
            </a:r>
            <a:r>
              <a:rPr lang="pl-PL" dirty="0" smtClean="0"/>
              <a:t>5zl= 10zl </a:t>
            </a:r>
            <a:endParaRPr lang="pl-P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atin typeface="Book Antiqua" pitchFamily="18" charset="0"/>
              </a:rPr>
              <a:t>BANK</a:t>
            </a:r>
            <a:endParaRPr lang="pl-PL" b="1" dirty="0">
              <a:latin typeface="Book Antiqua" pitchFamily="18" charset="0"/>
            </a:endParaRPr>
          </a:p>
        </p:txBody>
      </p:sp>
      <p:pic>
        <p:nvPicPr>
          <p:cNvPr id="4" name="Symbol zastępczy zawartości 3" descr="036300_r0_940.jpg"/>
          <p:cNvPicPr>
            <a:picLocks noGrp="1" noChangeAspect="1"/>
          </p:cNvPicPr>
          <p:nvPr>
            <p:ph idx="1"/>
          </p:nvPr>
        </p:nvPicPr>
        <p:blipFill>
          <a:blip r:embed="rId2" cstate="print"/>
          <a:stretch>
            <a:fillRect/>
          </a:stretch>
        </p:blipFill>
        <p:spPr>
          <a:xfrm>
            <a:off x="500033" y="1571612"/>
            <a:ext cx="4505387" cy="3000396"/>
          </a:xfrm>
        </p:spPr>
      </p:pic>
      <p:sp>
        <p:nvSpPr>
          <p:cNvPr id="5" name="Prostokąt 4"/>
          <p:cNvSpPr/>
          <p:nvPr/>
        </p:nvSpPr>
        <p:spPr>
          <a:xfrm>
            <a:off x="5286380" y="1571612"/>
            <a:ext cx="3500462" cy="3693319"/>
          </a:xfrm>
          <a:prstGeom prst="rect">
            <a:avLst/>
          </a:prstGeom>
        </p:spPr>
        <p:txBody>
          <a:bodyPr wrap="square">
            <a:spAutoFit/>
          </a:bodyPr>
          <a:lstStyle/>
          <a:p>
            <a:r>
              <a:rPr lang="pl-PL" dirty="0" smtClean="0"/>
              <a:t>Uff, na szczęście zdążyłeś, idziesz do banku, ponieważ chcesz wziąć pożyczkę na remont kuchni i łazienki.</a:t>
            </a:r>
          </a:p>
          <a:p>
            <a:r>
              <a:rPr lang="pl-PL" dirty="0" smtClean="0"/>
              <a:t>Pracownik banku przedstawia ci różne propozycje. Jednak którą wybrać? Które opracowanie jest najlepsze? Co się najbardziej opłaca? </a:t>
            </a:r>
          </a:p>
          <a:p>
            <a:r>
              <a:rPr lang="pl-PL" dirty="0" smtClean="0"/>
              <a:t>Jednak mając wystarczającą wiedzę jesteś w stanie wyliczyć wszystko.</a:t>
            </a:r>
          </a:p>
          <a:p>
            <a:r>
              <a:rPr lang="pl-PL" dirty="0" smtClean="0"/>
              <a:t/>
            </a:r>
            <a:br>
              <a:rPr lang="pl-PL" dirty="0" smtClean="0"/>
            </a:br>
            <a:endParaRPr lang="pl-P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Book Antiqua" pitchFamily="18" charset="0"/>
              </a:rPr>
              <a:t>ZADANIA</a:t>
            </a:r>
            <a:endParaRPr lang="pl-PL" dirty="0">
              <a:latin typeface="Book Antiqua" pitchFamily="18" charset="0"/>
            </a:endParaRPr>
          </a:p>
        </p:txBody>
      </p:sp>
      <p:sp>
        <p:nvSpPr>
          <p:cNvPr id="3" name="Prostokąt 2"/>
          <p:cNvSpPr/>
          <p:nvPr/>
        </p:nvSpPr>
        <p:spPr>
          <a:xfrm>
            <a:off x="428596" y="1714489"/>
            <a:ext cx="8358246" cy="2585323"/>
          </a:xfrm>
          <a:prstGeom prst="rect">
            <a:avLst/>
          </a:prstGeom>
        </p:spPr>
        <p:txBody>
          <a:bodyPr wrap="square">
            <a:spAutoFit/>
          </a:bodyPr>
          <a:lstStyle/>
          <a:p>
            <a:r>
              <a:rPr lang="pl-PL" b="1" dirty="0" smtClean="0"/>
              <a:t>1. </a:t>
            </a:r>
            <a:r>
              <a:rPr lang="pl-PL" dirty="0" smtClean="0"/>
              <a:t>Po tym jak pracownik banku pokazał ci oferty kredytowe chcesz obliczyć odsetki jakie otrzymasz po roku  wpłacania kwoty 5000zl na lokatę 5%. </a:t>
            </a:r>
          </a:p>
          <a:p>
            <a:r>
              <a:rPr lang="pl-PL" dirty="0"/>
              <a:t>Odp:5000·5/100·1=250zl</a:t>
            </a:r>
          </a:p>
          <a:p>
            <a:endParaRPr lang="pl-PL" dirty="0" smtClean="0"/>
          </a:p>
          <a:p>
            <a:endParaRPr lang="pl-PL" dirty="0" smtClean="0"/>
          </a:p>
          <a:p>
            <a:endParaRPr lang="pl-PL" dirty="0" smtClean="0"/>
          </a:p>
          <a:p>
            <a:r>
              <a:rPr lang="pl-PL" b="1" dirty="0" smtClean="0"/>
              <a:t>2. </a:t>
            </a:r>
            <a:r>
              <a:rPr lang="pl-PL" dirty="0" smtClean="0"/>
              <a:t>Po zdecydowaniu się na pasującą ci ofertę chcesz dowiedzieć sie jaki będzie </a:t>
            </a:r>
            <a:r>
              <a:rPr lang="pl-PL" dirty="0"/>
              <a:t>s</a:t>
            </a:r>
            <a:r>
              <a:rPr lang="pl-PL" dirty="0" smtClean="0"/>
              <a:t>tan twojego konta jeśli wpłacisz 3000zl na lokatę oprocentowana 5% w skali roku </a:t>
            </a:r>
          </a:p>
          <a:p>
            <a:r>
              <a:rPr lang="pl-PL" dirty="0" smtClean="0"/>
              <a:t>Odp.: 3000</a:t>
            </a:r>
            <a:r>
              <a:rPr lang="pl-PL" dirty="0" smtClean="0">
                <a:latin typeface="Cambria Math"/>
                <a:ea typeface="Cambria Math"/>
              </a:rPr>
              <a:t>∙(1+</a:t>
            </a:r>
            <a:r>
              <a:rPr lang="pl-PL" dirty="0" smtClean="0"/>
              <a:t>5/100</a:t>
            </a:r>
            <a:r>
              <a:rPr lang="pl-PL" dirty="0" smtClean="0">
                <a:latin typeface="Cambria Math"/>
                <a:ea typeface="Cambria Math"/>
              </a:rPr>
              <a:t>)</a:t>
            </a:r>
            <a:r>
              <a:rPr lang="pl-PL" dirty="0" smtClean="0"/>
              <a:t>=3150zl</a:t>
            </a:r>
            <a:endParaRPr lang="pl-P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atin typeface="Book Antiqua" pitchFamily="18" charset="0"/>
              </a:rPr>
              <a:t>SKLEP</a:t>
            </a:r>
            <a:endParaRPr lang="pl-PL" b="1" dirty="0">
              <a:latin typeface="Book Antiqua" pitchFamily="18" charset="0"/>
            </a:endParaRPr>
          </a:p>
        </p:txBody>
      </p:sp>
      <p:pic>
        <p:nvPicPr>
          <p:cNvPr id="6" name="Symbol zastępczy zawartości 5" descr="4125444-biedronka-900-600.jpg"/>
          <p:cNvPicPr>
            <a:picLocks noGrp="1" noChangeAspect="1"/>
          </p:cNvPicPr>
          <p:nvPr>
            <p:ph idx="1"/>
          </p:nvPr>
        </p:nvPicPr>
        <p:blipFill>
          <a:blip r:embed="rId2" cstate="print"/>
          <a:stretch>
            <a:fillRect/>
          </a:stretch>
        </p:blipFill>
        <p:spPr>
          <a:xfrm>
            <a:off x="500033" y="1571612"/>
            <a:ext cx="4286281" cy="2857520"/>
          </a:xfrm>
        </p:spPr>
      </p:pic>
      <p:sp>
        <p:nvSpPr>
          <p:cNvPr id="4" name="Prostokąt 3"/>
          <p:cNvSpPr/>
          <p:nvPr/>
        </p:nvSpPr>
        <p:spPr>
          <a:xfrm>
            <a:off x="4929190" y="1500174"/>
            <a:ext cx="3786214" cy="1754326"/>
          </a:xfrm>
          <a:prstGeom prst="rect">
            <a:avLst/>
          </a:prstGeom>
        </p:spPr>
        <p:txBody>
          <a:bodyPr wrap="square">
            <a:spAutoFit/>
          </a:bodyPr>
          <a:lstStyle/>
          <a:p>
            <a:r>
              <a:rPr lang="pl-PL" dirty="0" smtClean="0"/>
              <a:t>Potem wybrałeś się do sklepu, żeby kupić produkty na obiad . Tam pani sprzedawczyni wydaje ci 5 zł za mało. Informujesz ją o tym i pani oddaję Ci resztę. To dzięki szybkim kalkulacjom nie straciłeś swoich pieniędzy. </a:t>
            </a:r>
            <a:endParaRPr lang="pl-P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Book Antiqua" pitchFamily="18" charset="0"/>
              </a:rPr>
              <a:t>ZADANIA</a:t>
            </a:r>
            <a:endParaRPr lang="pl-PL" dirty="0">
              <a:latin typeface="Book Antiqua" pitchFamily="18" charset="0"/>
            </a:endParaRPr>
          </a:p>
        </p:txBody>
      </p:sp>
      <p:sp>
        <p:nvSpPr>
          <p:cNvPr id="3" name="Prostokąt 2"/>
          <p:cNvSpPr/>
          <p:nvPr/>
        </p:nvSpPr>
        <p:spPr>
          <a:xfrm>
            <a:off x="714348" y="1785926"/>
            <a:ext cx="7715304" cy="7017306"/>
          </a:xfrm>
          <a:prstGeom prst="rect">
            <a:avLst/>
          </a:prstGeom>
        </p:spPr>
        <p:txBody>
          <a:bodyPr wrap="square">
            <a:spAutoFit/>
          </a:bodyPr>
          <a:lstStyle/>
          <a:p>
            <a:r>
              <a:rPr lang="pl-PL" dirty="0" smtClean="0"/>
              <a:t>1. Bluza została przeceniona o 30% , a potem jej cena wzrosła o 20%. Obecnie bluza kosztuje756 zł. Ile kosztowała na początku? </a:t>
            </a:r>
          </a:p>
          <a:p>
            <a:endParaRPr lang="pl-PL" dirty="0" smtClean="0"/>
          </a:p>
          <a:p>
            <a:r>
              <a:rPr lang="pl-PL" dirty="0"/>
              <a:t>Odp.:</a:t>
            </a:r>
          </a:p>
          <a:p>
            <a:r>
              <a:rPr lang="pl-PL" dirty="0" smtClean="0"/>
              <a:t>756    -    120</a:t>
            </a:r>
            <a:r>
              <a:rPr lang="pl-PL" dirty="0"/>
              <a:t>%                        </a:t>
            </a:r>
            <a:r>
              <a:rPr lang="pl-PL" dirty="0" smtClean="0"/>
              <a:t>630     -     70</a:t>
            </a:r>
            <a:r>
              <a:rPr lang="pl-PL" dirty="0"/>
              <a:t>%</a:t>
            </a:r>
          </a:p>
          <a:p>
            <a:r>
              <a:rPr lang="pl-PL" dirty="0" smtClean="0"/>
              <a:t>X        -     100</a:t>
            </a:r>
            <a:r>
              <a:rPr lang="pl-PL" dirty="0"/>
              <a:t>%                           </a:t>
            </a:r>
            <a:r>
              <a:rPr lang="pl-PL" dirty="0" smtClean="0"/>
              <a:t>y      -     100%</a:t>
            </a:r>
            <a:endParaRPr lang="pl-PL" dirty="0"/>
          </a:p>
          <a:p>
            <a:r>
              <a:rPr lang="pl-PL" dirty="0"/>
              <a:t>X=630                                </a:t>
            </a:r>
            <a:r>
              <a:rPr lang="pl-PL" dirty="0" smtClean="0"/>
              <a:t>        </a:t>
            </a:r>
          </a:p>
          <a:p>
            <a:endParaRPr lang="pl-PL" dirty="0" smtClean="0"/>
          </a:p>
          <a:p>
            <a:r>
              <a:rPr lang="pl-PL" dirty="0"/>
              <a:t> </a:t>
            </a:r>
            <a:r>
              <a:rPr lang="pl-PL" dirty="0" smtClean="0"/>
              <a:t>                                                     y=900</a:t>
            </a:r>
            <a:endParaRPr lang="pl-PL" dirty="0"/>
          </a:p>
          <a:p>
            <a:endParaRPr lang="pl-PL" dirty="0" smtClean="0"/>
          </a:p>
          <a:p>
            <a:r>
              <a:rPr lang="pl-PL" dirty="0" smtClean="0"/>
              <a:t>2. W biedronce kupiłem kurczaka z 9zł, naczynia za 120zł, </a:t>
            </a:r>
            <a:r>
              <a:rPr lang="pl-PL" dirty="0" err="1" smtClean="0"/>
              <a:t>mascarpone</a:t>
            </a:r>
            <a:r>
              <a:rPr lang="pl-PL" dirty="0" smtClean="0"/>
              <a:t> za 12zł i paczkę żelków za 5 zł. Dałem pani banknot 200zł. Pani wydała mi 27zł reszty. O ile wydała mi za mało?</a:t>
            </a:r>
          </a:p>
          <a:p>
            <a:r>
              <a:rPr lang="pl-PL" dirty="0"/>
              <a:t>Odp.:</a:t>
            </a:r>
          </a:p>
          <a:p>
            <a:r>
              <a:rPr lang="pl-PL" dirty="0"/>
              <a:t>9+120+12+5=146</a:t>
            </a:r>
          </a:p>
          <a:p>
            <a:r>
              <a:rPr lang="pl-PL" dirty="0"/>
              <a:t>200-146=54</a:t>
            </a:r>
          </a:p>
          <a:p>
            <a:r>
              <a:rPr lang="pl-PL" dirty="0"/>
              <a:t>54-27=27</a:t>
            </a:r>
          </a:p>
          <a:p>
            <a:endParaRPr lang="pl-PL" dirty="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atin typeface="Book Antiqua" pitchFamily="18" charset="0"/>
              </a:rPr>
              <a:t>GOTOWANIE</a:t>
            </a:r>
            <a:endParaRPr lang="pl-PL" b="1" dirty="0">
              <a:latin typeface="Book Antiqua" pitchFamily="18" charset="0"/>
            </a:endParaRPr>
          </a:p>
        </p:txBody>
      </p:sp>
      <p:pic>
        <p:nvPicPr>
          <p:cNvPr id="4" name="Symbol zastępczy zawartości 3" descr="kuchnia_triki_gotowanie.jpeg"/>
          <p:cNvPicPr>
            <a:picLocks noGrp="1" noChangeAspect="1"/>
          </p:cNvPicPr>
          <p:nvPr>
            <p:ph idx="1"/>
          </p:nvPr>
        </p:nvPicPr>
        <p:blipFill>
          <a:blip r:embed="rId2" cstate="print"/>
          <a:stretch>
            <a:fillRect/>
          </a:stretch>
        </p:blipFill>
        <p:spPr>
          <a:xfrm>
            <a:off x="500033" y="1571612"/>
            <a:ext cx="4182371" cy="2786082"/>
          </a:xfrm>
        </p:spPr>
      </p:pic>
      <p:sp>
        <p:nvSpPr>
          <p:cNvPr id="5" name="Prostokąt 4"/>
          <p:cNvSpPr/>
          <p:nvPr/>
        </p:nvSpPr>
        <p:spPr>
          <a:xfrm>
            <a:off x="4929190" y="1643050"/>
            <a:ext cx="3929090" cy="1754326"/>
          </a:xfrm>
          <a:prstGeom prst="rect">
            <a:avLst/>
          </a:prstGeom>
        </p:spPr>
        <p:txBody>
          <a:bodyPr wrap="square">
            <a:spAutoFit/>
          </a:bodyPr>
          <a:lstStyle/>
          <a:p>
            <a:r>
              <a:rPr lang="pl-PL" dirty="0" smtClean="0"/>
              <a:t>Robiąc obiad liczysz kaloryczność używanych przez siebie produktów, bo przecież nie możesz przekroczyć kalorii wyznaczonych przez dietetyka.</a:t>
            </a:r>
          </a:p>
          <a:p>
            <a:r>
              <a:rPr lang="pl-PL" dirty="0" smtClean="0"/>
              <a:t/>
            </a:r>
            <a:br>
              <a:rPr lang="pl-PL" dirty="0" smtClean="0"/>
            </a:br>
            <a:endParaRPr lang="pl-P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Book Antiqua" pitchFamily="18" charset="0"/>
              </a:rPr>
              <a:t>ZADANIA</a:t>
            </a:r>
            <a:endParaRPr lang="pl-PL" dirty="0">
              <a:latin typeface="Book Antiqua" pitchFamily="18" charset="0"/>
            </a:endParaRPr>
          </a:p>
        </p:txBody>
      </p:sp>
      <p:sp>
        <p:nvSpPr>
          <p:cNvPr id="3" name="Prostokąt 2"/>
          <p:cNvSpPr/>
          <p:nvPr/>
        </p:nvSpPr>
        <p:spPr>
          <a:xfrm>
            <a:off x="642910" y="1857364"/>
            <a:ext cx="7643866" cy="5386090"/>
          </a:xfrm>
          <a:prstGeom prst="rect">
            <a:avLst/>
          </a:prstGeom>
        </p:spPr>
        <p:txBody>
          <a:bodyPr wrap="square">
            <a:spAutoFit/>
          </a:bodyPr>
          <a:lstStyle/>
          <a:p>
            <a:r>
              <a:rPr lang="pl-PL" b="1" dirty="0" smtClean="0"/>
              <a:t>1. </a:t>
            </a:r>
            <a:r>
              <a:rPr lang="pl-PL" dirty="0" smtClean="0"/>
              <a:t>Przy robieniu klusek na 4 części przeciśniętych ziemniaków musi przypaść 1 część mąki. Mam 212 g ziemniaków ile mąki muszę dodać?</a:t>
            </a:r>
          </a:p>
          <a:p>
            <a:r>
              <a:rPr lang="pl-PL" dirty="0"/>
              <a:t>Odp.:</a:t>
            </a:r>
          </a:p>
          <a:p>
            <a:r>
              <a:rPr lang="pl-PL" dirty="0"/>
              <a:t>Proporcje </a:t>
            </a:r>
            <a:r>
              <a:rPr lang="pl-PL" dirty="0" smtClean="0"/>
              <a:t> =  </a:t>
            </a:r>
            <a:endParaRPr lang="pl-PL" dirty="0"/>
          </a:p>
          <a:p>
            <a:r>
              <a:rPr lang="pl-PL" dirty="0" smtClean="0"/>
              <a:t>1   -   x                           </a:t>
            </a:r>
            <a:r>
              <a:rPr lang="pl-PL" dirty="0"/>
              <a:t>4x=212</a:t>
            </a:r>
          </a:p>
          <a:p>
            <a:r>
              <a:rPr lang="pl-PL" dirty="0" smtClean="0"/>
              <a:t>4    -  212                      </a:t>
            </a:r>
            <a:r>
              <a:rPr lang="pl-PL" dirty="0"/>
              <a:t>x=53</a:t>
            </a:r>
          </a:p>
          <a:p>
            <a:r>
              <a:rPr lang="pl-PL" dirty="0"/>
              <a:t>Odp. :Muszę dodać 53g mąki.</a:t>
            </a:r>
          </a:p>
          <a:p>
            <a:endParaRPr lang="pl-PL" dirty="0" smtClean="0"/>
          </a:p>
          <a:p>
            <a:r>
              <a:rPr lang="pl-PL" b="1" dirty="0" smtClean="0"/>
              <a:t>2. </a:t>
            </a:r>
            <a:r>
              <a:rPr lang="pl-PL" dirty="0" smtClean="0"/>
              <a:t>Pizza ma promień 15cm i składa się z 10 kawałków. Oblicz pole jednego kawałka, przyjmij, że </a:t>
            </a:r>
            <a:r>
              <a:rPr lang="el-GR" dirty="0" smtClean="0"/>
              <a:t>π</a:t>
            </a:r>
            <a:r>
              <a:rPr lang="pl-PL" dirty="0" smtClean="0"/>
              <a:t>=3,14. Wynik zaokrąglij do części dziesiętnych ułamka.</a:t>
            </a:r>
          </a:p>
          <a:p>
            <a:r>
              <a:rPr lang="pl-PL" dirty="0"/>
              <a:t>Odp.:</a:t>
            </a:r>
          </a:p>
          <a:p>
            <a:r>
              <a:rPr lang="pl-PL" sz="2000" dirty="0"/>
              <a:t>P=</a:t>
            </a:r>
            <a:r>
              <a:rPr lang="el-GR" sz="2000" dirty="0"/>
              <a:t>π⋅</a:t>
            </a:r>
            <a:r>
              <a:rPr lang="pl-PL" dirty="0"/>
              <a:t>r²</a:t>
            </a:r>
          </a:p>
          <a:p>
            <a:r>
              <a:rPr lang="pl-PL" dirty="0"/>
              <a:t>P=3,14</a:t>
            </a:r>
            <a:r>
              <a:rPr lang="pl-PL" dirty="0">
                <a:solidFill>
                  <a:prstClr val="black"/>
                </a:solidFill>
              </a:rPr>
              <a:t>·</a:t>
            </a:r>
            <a:r>
              <a:rPr lang="pl-PL" dirty="0"/>
              <a:t>15²=706,5</a:t>
            </a:r>
          </a:p>
          <a:p>
            <a:r>
              <a:rPr lang="pl-PL" dirty="0" smtClean="0"/>
              <a:t>706,5:10=70,65</a:t>
            </a:r>
            <a:endParaRPr lang="pl-PL" dirty="0"/>
          </a:p>
          <a:p>
            <a:r>
              <a:rPr lang="pl-PL" dirty="0"/>
              <a:t>70,65cm²≈70,7cm²</a:t>
            </a:r>
          </a:p>
          <a:p>
            <a:r>
              <a:rPr lang="pl-PL" dirty="0"/>
              <a:t>Odp.: Pole jednego kawałka wynosi 70,7cm²</a:t>
            </a:r>
          </a:p>
          <a:p>
            <a:endParaRPr lang="pl-PL" dirty="0" smtClean="0"/>
          </a:p>
          <a:p>
            <a:endParaRPr lang="pl-PL" dirty="0" smtClean="0"/>
          </a:p>
          <a:p>
            <a:endParaRPr lang="pl-PL" dirty="0"/>
          </a:p>
        </p:txBody>
      </p:sp>
      <p:pic>
        <p:nvPicPr>
          <p:cNvPr id="4"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857356" y="2643182"/>
            <a:ext cx="95250" cy="4286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Book Antiqua" pitchFamily="18" charset="0"/>
              </a:rPr>
              <a:t>REMONT</a:t>
            </a:r>
            <a:endParaRPr lang="pl-PL" dirty="0">
              <a:latin typeface="Book Antiqua" pitchFamily="18" charset="0"/>
            </a:endParaRPr>
          </a:p>
        </p:txBody>
      </p:sp>
      <p:pic>
        <p:nvPicPr>
          <p:cNvPr id="4" name="Symbol zastępczy zawartości 3" descr="9819303-remont-mieszkania-900-556.jpg"/>
          <p:cNvPicPr>
            <a:picLocks noGrp="1" noChangeAspect="1"/>
          </p:cNvPicPr>
          <p:nvPr>
            <p:ph idx="1"/>
          </p:nvPr>
        </p:nvPicPr>
        <p:blipFill>
          <a:blip r:embed="rId2" cstate="print"/>
          <a:stretch>
            <a:fillRect/>
          </a:stretch>
        </p:blipFill>
        <p:spPr>
          <a:xfrm>
            <a:off x="428596" y="1428736"/>
            <a:ext cx="4882591" cy="3016356"/>
          </a:xfrm>
        </p:spPr>
      </p:pic>
      <p:sp>
        <p:nvSpPr>
          <p:cNvPr id="5" name="Prostokąt 4"/>
          <p:cNvSpPr/>
          <p:nvPr/>
        </p:nvSpPr>
        <p:spPr>
          <a:xfrm>
            <a:off x="5572132" y="1428736"/>
            <a:ext cx="3357586" cy="2862322"/>
          </a:xfrm>
          <a:prstGeom prst="rect">
            <a:avLst/>
          </a:prstGeom>
        </p:spPr>
        <p:txBody>
          <a:bodyPr wrap="square">
            <a:spAutoFit/>
          </a:bodyPr>
          <a:lstStyle/>
          <a:p>
            <a:r>
              <a:rPr lang="pl-PL" dirty="0" smtClean="0"/>
              <a:t>W wolnej chwili przychodzi czas na remont. Chcesz przemalować salon, wymienić płytki w łazience, gdybyś nie słuchał na matematyce nie widziałbyś ile płytek kupić, aby pokryć metraż łazienki oraz ile litrów farby potrzebujesz by pokryć całą powierzchnię salonu, do tego również dojdą koszty, które należy policzyć.</a:t>
            </a:r>
            <a:endParaRPr lang="pl-P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Book Antiqua" pitchFamily="18" charset="0"/>
              </a:rPr>
              <a:t>ZADANIA</a:t>
            </a:r>
            <a:endParaRPr lang="pl-PL" dirty="0">
              <a:latin typeface="Book Antiqua" pitchFamily="18" charset="0"/>
            </a:endParaRPr>
          </a:p>
        </p:txBody>
      </p:sp>
      <p:sp>
        <p:nvSpPr>
          <p:cNvPr id="3" name="pole tekstowe 2"/>
          <p:cNvSpPr txBox="1"/>
          <p:nvPr/>
        </p:nvSpPr>
        <p:spPr>
          <a:xfrm>
            <a:off x="214282" y="1241244"/>
            <a:ext cx="8715436" cy="6155531"/>
          </a:xfrm>
          <a:prstGeom prst="rect">
            <a:avLst/>
          </a:prstGeom>
          <a:noFill/>
        </p:spPr>
        <p:txBody>
          <a:bodyPr wrap="square" rtlCol="0">
            <a:spAutoFit/>
          </a:bodyPr>
          <a:lstStyle/>
          <a:p>
            <a:r>
              <a:rPr lang="pl-PL" b="1" dirty="0" smtClean="0"/>
              <a:t>1. </a:t>
            </a:r>
            <a:r>
              <a:rPr lang="pl-PL" dirty="0" smtClean="0"/>
              <a:t>Łazienka ma wymiary 4x3x2 m. Płytki, którymi chcesz  wyłożyć ściany mają wymiary </a:t>
            </a:r>
          </a:p>
          <a:p>
            <a:r>
              <a:rPr lang="pl-PL" dirty="0" smtClean="0"/>
              <a:t>40x25 cm. Ile płytek będziesz potrzebował?</a:t>
            </a:r>
          </a:p>
          <a:p>
            <a:r>
              <a:rPr lang="pl-PL" dirty="0" smtClean="0"/>
              <a:t>Odp.:</a:t>
            </a:r>
          </a:p>
          <a:p>
            <a:r>
              <a:rPr lang="pl-PL" dirty="0" smtClean="0"/>
              <a:t> 4m</a:t>
            </a:r>
            <a:r>
              <a:rPr lang="pl-PL" dirty="0" smtClean="0">
                <a:latin typeface="Cambria Math"/>
                <a:ea typeface="Cambria Math"/>
              </a:rPr>
              <a:t>∙</a:t>
            </a:r>
            <a:r>
              <a:rPr lang="pl-PL" dirty="0" smtClean="0"/>
              <a:t>3m=12m</a:t>
            </a:r>
            <a:r>
              <a:rPr lang="pl-PL" baseline="30000" dirty="0" smtClean="0"/>
              <a:t>2</a:t>
            </a:r>
            <a:r>
              <a:rPr lang="pl-PL" dirty="0" smtClean="0"/>
              <a:t> 		2</a:t>
            </a:r>
            <a:r>
              <a:rPr lang="pl-PL" dirty="0" smtClean="0">
                <a:latin typeface="Cambria Math"/>
                <a:ea typeface="Cambria Math"/>
              </a:rPr>
              <a:t>∙</a:t>
            </a:r>
            <a:r>
              <a:rPr lang="pl-PL" dirty="0" smtClean="0"/>
              <a:t>12m</a:t>
            </a:r>
            <a:r>
              <a:rPr lang="pl-PL" baseline="30000" dirty="0" smtClean="0"/>
              <a:t>2 </a:t>
            </a:r>
            <a:r>
              <a:rPr lang="pl-PL" dirty="0" smtClean="0"/>
              <a:t> + 2</a:t>
            </a:r>
            <a:r>
              <a:rPr lang="pl-PL" dirty="0" smtClean="0">
                <a:latin typeface="Cambria Math"/>
                <a:ea typeface="Cambria Math"/>
              </a:rPr>
              <a:t>∙</a:t>
            </a:r>
            <a:r>
              <a:rPr lang="pl-PL" dirty="0" smtClean="0"/>
              <a:t>6m</a:t>
            </a:r>
            <a:r>
              <a:rPr lang="pl-PL" baseline="30000" dirty="0" smtClean="0"/>
              <a:t>2</a:t>
            </a:r>
            <a:r>
              <a:rPr lang="pl-PL" dirty="0" smtClean="0"/>
              <a:t> = 36m</a:t>
            </a:r>
            <a:r>
              <a:rPr lang="pl-PL" baseline="30000" dirty="0" smtClean="0"/>
              <a:t>2</a:t>
            </a:r>
            <a:endParaRPr lang="pl-PL" dirty="0" smtClean="0"/>
          </a:p>
          <a:p>
            <a:r>
              <a:rPr lang="pl-PL" dirty="0" smtClean="0"/>
              <a:t>2m</a:t>
            </a:r>
            <a:r>
              <a:rPr lang="pl-PL" dirty="0" smtClean="0">
                <a:latin typeface="Cambria Math"/>
                <a:ea typeface="Cambria Math"/>
              </a:rPr>
              <a:t>∙</a:t>
            </a:r>
            <a:r>
              <a:rPr lang="pl-PL" dirty="0" smtClean="0"/>
              <a:t>3m=6m</a:t>
            </a:r>
            <a:r>
              <a:rPr lang="pl-PL" baseline="30000" dirty="0" smtClean="0"/>
              <a:t>2</a:t>
            </a:r>
            <a:r>
              <a:rPr lang="pl-PL" dirty="0" smtClean="0"/>
              <a:t> 		36m</a:t>
            </a:r>
            <a:r>
              <a:rPr lang="pl-PL" baseline="30000" dirty="0" smtClean="0"/>
              <a:t>2</a:t>
            </a:r>
            <a:r>
              <a:rPr lang="pl-PL" dirty="0" smtClean="0"/>
              <a:t> </a:t>
            </a:r>
            <a:r>
              <a:rPr lang="pl-PL" dirty="0">
                <a:latin typeface="Cambria Math"/>
                <a:ea typeface="Cambria Math"/>
              </a:rPr>
              <a:t>:</a:t>
            </a:r>
            <a:r>
              <a:rPr lang="pl-PL" dirty="0" smtClean="0"/>
              <a:t> 0,1m</a:t>
            </a:r>
            <a:r>
              <a:rPr lang="pl-PL" baseline="30000" dirty="0" smtClean="0"/>
              <a:t>2</a:t>
            </a:r>
            <a:r>
              <a:rPr lang="pl-PL" dirty="0" smtClean="0"/>
              <a:t> = 360</a:t>
            </a:r>
          </a:p>
          <a:p>
            <a:r>
              <a:rPr lang="pl-PL" dirty="0" smtClean="0"/>
              <a:t>40cm</a:t>
            </a:r>
            <a:r>
              <a:rPr lang="pl-PL" dirty="0" smtClean="0">
                <a:latin typeface="Cambria Math"/>
                <a:ea typeface="Cambria Math"/>
              </a:rPr>
              <a:t>∙</a:t>
            </a:r>
            <a:r>
              <a:rPr lang="pl-PL" dirty="0" smtClean="0"/>
              <a:t>25cm=1000 cm</a:t>
            </a:r>
            <a:r>
              <a:rPr lang="pl-PL" baseline="30000" dirty="0" smtClean="0"/>
              <a:t>2</a:t>
            </a:r>
            <a:r>
              <a:rPr lang="pl-PL" dirty="0" smtClean="0"/>
              <a:t> =0,1 m</a:t>
            </a:r>
          </a:p>
          <a:p>
            <a:r>
              <a:rPr lang="pl-PL" sz="1400" dirty="0" smtClean="0"/>
              <a:t>Odp.: Będę potrzebował 360 płytek.</a:t>
            </a:r>
          </a:p>
          <a:p>
            <a:endParaRPr lang="pl-PL" dirty="0" smtClean="0"/>
          </a:p>
          <a:p>
            <a:r>
              <a:rPr lang="pl-PL" b="1" dirty="0" smtClean="0"/>
              <a:t>2. </a:t>
            </a:r>
            <a:r>
              <a:rPr lang="pl-PL" dirty="0" smtClean="0"/>
              <a:t>2,5 litrowa puszka farby kosztuje 65 zł i zapewnia ona pomalowanie 16 m</a:t>
            </a:r>
            <a:r>
              <a:rPr lang="pl-PL" baseline="30000" dirty="0" smtClean="0"/>
              <a:t>2</a:t>
            </a:r>
            <a:r>
              <a:rPr lang="pl-PL" dirty="0" smtClean="0"/>
              <a:t> powierzchni . Do pomalowania są 4 pokoje o wymiarach 4x5m oraz o wysokości 3m. W każdym pokoju są 2 okna, każde o wymiarach 2x1m i drzwi o wymiarach 2x1m . Ile puszek farby potrzeba oraz jaki to będzie koszt?</a:t>
            </a:r>
          </a:p>
          <a:p>
            <a:r>
              <a:rPr lang="pl-PL" dirty="0" smtClean="0"/>
              <a:t>Odp.:</a:t>
            </a:r>
          </a:p>
          <a:p>
            <a:r>
              <a:rPr lang="pl-PL" dirty="0" smtClean="0"/>
              <a:t>3m</a:t>
            </a:r>
            <a:r>
              <a:rPr lang="pl-PL" dirty="0" smtClean="0">
                <a:latin typeface="Cambria Math"/>
                <a:ea typeface="Cambria Math"/>
              </a:rPr>
              <a:t>∙</a:t>
            </a:r>
            <a:r>
              <a:rPr lang="pl-PL" dirty="0" smtClean="0"/>
              <a:t>5m=15m</a:t>
            </a:r>
            <a:r>
              <a:rPr lang="pl-PL" baseline="30000" dirty="0" smtClean="0"/>
              <a:t>2 </a:t>
            </a:r>
            <a:r>
              <a:rPr lang="pl-PL" dirty="0" smtClean="0"/>
              <a:t>  2</a:t>
            </a:r>
            <a:r>
              <a:rPr lang="pl-PL" dirty="0" smtClean="0">
                <a:latin typeface="Cambria Math"/>
                <a:ea typeface="Cambria Math"/>
              </a:rPr>
              <a:t>∙</a:t>
            </a:r>
            <a:r>
              <a:rPr lang="pl-PL" dirty="0" smtClean="0"/>
              <a:t>15m</a:t>
            </a:r>
            <a:r>
              <a:rPr lang="pl-PL" baseline="30000" dirty="0" smtClean="0"/>
              <a:t>2</a:t>
            </a:r>
            <a:r>
              <a:rPr lang="pl-PL" dirty="0" smtClean="0"/>
              <a:t> = 30m</a:t>
            </a:r>
            <a:r>
              <a:rPr lang="pl-PL" baseline="30000" dirty="0" smtClean="0"/>
              <a:t>2	</a:t>
            </a:r>
            <a:r>
              <a:rPr lang="pl-PL" dirty="0" smtClean="0"/>
              <a:t>30m</a:t>
            </a:r>
            <a:r>
              <a:rPr lang="pl-PL" baseline="30000" dirty="0" smtClean="0"/>
              <a:t>2 </a:t>
            </a:r>
            <a:r>
              <a:rPr lang="pl-PL" dirty="0" smtClean="0"/>
              <a:t> + 24m</a:t>
            </a:r>
            <a:r>
              <a:rPr lang="pl-PL" baseline="30000" dirty="0" smtClean="0"/>
              <a:t>2</a:t>
            </a:r>
            <a:r>
              <a:rPr lang="pl-PL" dirty="0" smtClean="0"/>
              <a:t> =54m</a:t>
            </a:r>
            <a:r>
              <a:rPr lang="pl-PL" baseline="30000" dirty="0" smtClean="0"/>
              <a:t>2</a:t>
            </a:r>
            <a:r>
              <a:rPr lang="pl-PL" dirty="0" smtClean="0"/>
              <a:t> 	4</a:t>
            </a:r>
            <a:r>
              <a:rPr lang="pl-PL" dirty="0" smtClean="0">
                <a:latin typeface="Cambria Math"/>
                <a:ea typeface="Cambria Math"/>
              </a:rPr>
              <a:t>∙</a:t>
            </a:r>
            <a:r>
              <a:rPr lang="pl-PL" dirty="0" smtClean="0"/>
              <a:t>54m</a:t>
            </a:r>
            <a:r>
              <a:rPr lang="pl-PL" baseline="30000" dirty="0" smtClean="0"/>
              <a:t>2</a:t>
            </a:r>
            <a:r>
              <a:rPr lang="pl-PL" dirty="0" smtClean="0"/>
              <a:t> =216m</a:t>
            </a:r>
            <a:r>
              <a:rPr lang="pl-PL" baseline="30000" dirty="0" smtClean="0"/>
              <a:t>2       	</a:t>
            </a:r>
            <a:r>
              <a:rPr lang="pl-PL" dirty="0" smtClean="0"/>
              <a:t> </a:t>
            </a:r>
            <a:endParaRPr lang="pl-PL" baseline="30000" dirty="0" smtClean="0"/>
          </a:p>
          <a:p>
            <a:r>
              <a:rPr lang="pl-PL" dirty="0" smtClean="0"/>
              <a:t>3m</a:t>
            </a:r>
            <a:r>
              <a:rPr lang="pl-PL" dirty="0" smtClean="0">
                <a:latin typeface="Cambria Math"/>
                <a:ea typeface="Cambria Math"/>
              </a:rPr>
              <a:t>∙</a:t>
            </a:r>
            <a:r>
              <a:rPr lang="pl-PL" dirty="0" smtClean="0"/>
              <a:t>4m=12m</a:t>
            </a:r>
            <a:r>
              <a:rPr lang="pl-PL" baseline="30000" dirty="0" smtClean="0"/>
              <a:t>2</a:t>
            </a:r>
            <a:r>
              <a:rPr lang="pl-PL" dirty="0" smtClean="0"/>
              <a:t>  2</a:t>
            </a:r>
            <a:r>
              <a:rPr lang="pl-PL" dirty="0" smtClean="0">
                <a:latin typeface="Cambria Math"/>
                <a:ea typeface="Cambria Math"/>
              </a:rPr>
              <a:t>∙</a:t>
            </a:r>
            <a:r>
              <a:rPr lang="pl-PL" dirty="0" smtClean="0"/>
              <a:t>12m</a:t>
            </a:r>
            <a:r>
              <a:rPr lang="pl-PL" baseline="30000" dirty="0" smtClean="0"/>
              <a:t>2</a:t>
            </a:r>
            <a:r>
              <a:rPr lang="pl-PL" dirty="0" smtClean="0"/>
              <a:t> = 24m</a:t>
            </a:r>
            <a:r>
              <a:rPr lang="pl-PL" baseline="30000" dirty="0" smtClean="0"/>
              <a:t>2</a:t>
            </a:r>
            <a:r>
              <a:rPr lang="pl-PL" dirty="0" smtClean="0"/>
              <a:t> </a:t>
            </a:r>
          </a:p>
          <a:p>
            <a:endParaRPr lang="pl-PL" dirty="0" smtClean="0"/>
          </a:p>
          <a:p>
            <a:r>
              <a:rPr lang="pl-PL" dirty="0" smtClean="0"/>
              <a:t>2m</a:t>
            </a:r>
            <a:r>
              <a:rPr lang="pl-PL" dirty="0" smtClean="0">
                <a:latin typeface="Cambria Math"/>
                <a:ea typeface="Cambria Math"/>
              </a:rPr>
              <a:t>∙</a:t>
            </a:r>
            <a:r>
              <a:rPr lang="pl-PL" dirty="0" smtClean="0"/>
              <a:t>1m=2m</a:t>
            </a:r>
            <a:r>
              <a:rPr lang="pl-PL" baseline="30000" dirty="0" smtClean="0"/>
              <a:t>2</a:t>
            </a:r>
            <a:r>
              <a:rPr lang="pl-PL" dirty="0" smtClean="0"/>
              <a:t> 	2</a:t>
            </a:r>
            <a:r>
              <a:rPr lang="pl-PL" dirty="0" smtClean="0">
                <a:latin typeface="Cambria Math"/>
                <a:ea typeface="Cambria Math"/>
              </a:rPr>
              <a:t>∙</a:t>
            </a:r>
            <a:r>
              <a:rPr lang="pl-PL" dirty="0" smtClean="0"/>
              <a:t>2m</a:t>
            </a:r>
            <a:r>
              <a:rPr lang="pl-PL" baseline="30000" dirty="0" smtClean="0"/>
              <a:t>2</a:t>
            </a:r>
            <a:r>
              <a:rPr lang="pl-PL" dirty="0" smtClean="0"/>
              <a:t> =4m</a:t>
            </a:r>
            <a:r>
              <a:rPr lang="pl-PL" baseline="30000" dirty="0" smtClean="0"/>
              <a:t>2</a:t>
            </a:r>
            <a:r>
              <a:rPr lang="pl-PL" dirty="0" smtClean="0"/>
              <a:t> 	4</a:t>
            </a:r>
            <a:r>
              <a:rPr lang="pl-PL" dirty="0" smtClean="0">
                <a:latin typeface="Cambria Math"/>
                <a:ea typeface="Cambria Math"/>
              </a:rPr>
              <a:t>∙</a:t>
            </a:r>
            <a:r>
              <a:rPr lang="pl-PL" dirty="0" smtClean="0"/>
              <a:t>4m</a:t>
            </a:r>
            <a:r>
              <a:rPr lang="pl-PL" baseline="30000" dirty="0" smtClean="0"/>
              <a:t>2</a:t>
            </a:r>
            <a:r>
              <a:rPr lang="pl-PL" dirty="0" smtClean="0"/>
              <a:t> =16m</a:t>
            </a:r>
            <a:r>
              <a:rPr lang="pl-PL" baseline="30000" dirty="0" smtClean="0"/>
              <a:t>2		</a:t>
            </a:r>
            <a:r>
              <a:rPr lang="pl-PL" dirty="0" smtClean="0"/>
              <a:t>216m</a:t>
            </a:r>
            <a:r>
              <a:rPr lang="pl-PL" baseline="30000" dirty="0" smtClean="0"/>
              <a:t>2</a:t>
            </a:r>
            <a:r>
              <a:rPr lang="pl-PL" dirty="0" smtClean="0"/>
              <a:t>-24m</a:t>
            </a:r>
            <a:r>
              <a:rPr lang="pl-PL" baseline="30000" dirty="0" smtClean="0"/>
              <a:t>2</a:t>
            </a:r>
            <a:r>
              <a:rPr lang="pl-PL" dirty="0" smtClean="0"/>
              <a:t>=192m</a:t>
            </a:r>
            <a:r>
              <a:rPr lang="pl-PL" baseline="30000" dirty="0" smtClean="0"/>
              <a:t>2		</a:t>
            </a:r>
          </a:p>
          <a:p>
            <a:r>
              <a:rPr lang="pl-PL" dirty="0" smtClean="0"/>
              <a:t>2m</a:t>
            </a:r>
            <a:r>
              <a:rPr lang="pl-PL" dirty="0" smtClean="0">
                <a:latin typeface="Cambria Math"/>
                <a:ea typeface="Cambria Math"/>
              </a:rPr>
              <a:t>∙</a:t>
            </a:r>
            <a:r>
              <a:rPr lang="pl-PL" dirty="0" smtClean="0"/>
              <a:t>1m=2m</a:t>
            </a:r>
            <a:r>
              <a:rPr lang="pl-PL" baseline="30000" dirty="0" smtClean="0"/>
              <a:t>2</a:t>
            </a:r>
            <a:r>
              <a:rPr lang="pl-PL" dirty="0" smtClean="0"/>
              <a:t> 	2</a:t>
            </a:r>
            <a:r>
              <a:rPr lang="pl-PL" dirty="0" smtClean="0">
                <a:latin typeface="Cambria Math"/>
                <a:ea typeface="Cambria Math"/>
              </a:rPr>
              <a:t>∙</a:t>
            </a:r>
            <a:r>
              <a:rPr lang="pl-PL" dirty="0" smtClean="0"/>
              <a:t>4m</a:t>
            </a:r>
            <a:r>
              <a:rPr lang="pl-PL" baseline="30000" dirty="0" smtClean="0"/>
              <a:t>2</a:t>
            </a:r>
            <a:r>
              <a:rPr lang="pl-PL" dirty="0" smtClean="0"/>
              <a:t> =8m</a:t>
            </a:r>
            <a:r>
              <a:rPr lang="pl-PL" baseline="30000" dirty="0" smtClean="0"/>
              <a:t>2</a:t>
            </a:r>
            <a:r>
              <a:rPr lang="pl-PL" dirty="0" smtClean="0"/>
              <a:t> 	 16m</a:t>
            </a:r>
            <a:r>
              <a:rPr lang="pl-PL" baseline="30000" dirty="0" smtClean="0"/>
              <a:t>2</a:t>
            </a:r>
            <a:r>
              <a:rPr lang="pl-PL" dirty="0" smtClean="0"/>
              <a:t> + 8m</a:t>
            </a:r>
            <a:r>
              <a:rPr lang="pl-PL" baseline="30000" dirty="0" smtClean="0"/>
              <a:t>2</a:t>
            </a:r>
            <a:r>
              <a:rPr lang="pl-PL" dirty="0" smtClean="0"/>
              <a:t> =24m</a:t>
            </a:r>
            <a:r>
              <a:rPr lang="pl-PL" baseline="30000" dirty="0" smtClean="0"/>
              <a:t>2	</a:t>
            </a:r>
            <a:r>
              <a:rPr lang="pl-PL" dirty="0" smtClean="0"/>
              <a:t> 	192m</a:t>
            </a:r>
            <a:r>
              <a:rPr lang="pl-PL" baseline="30000" dirty="0" smtClean="0"/>
              <a:t>2</a:t>
            </a:r>
            <a:r>
              <a:rPr lang="pl-PL" dirty="0" smtClean="0"/>
              <a:t> :16m</a:t>
            </a:r>
            <a:r>
              <a:rPr lang="pl-PL" baseline="30000" dirty="0" smtClean="0"/>
              <a:t>2</a:t>
            </a:r>
            <a:r>
              <a:rPr lang="pl-PL" dirty="0" smtClean="0"/>
              <a:t> =12</a:t>
            </a:r>
          </a:p>
          <a:p>
            <a:r>
              <a:rPr lang="pl-PL" dirty="0" smtClean="0"/>
              <a:t>12</a:t>
            </a:r>
            <a:r>
              <a:rPr lang="pl-PL" dirty="0" smtClean="0">
                <a:latin typeface="Cambria Math"/>
                <a:ea typeface="Cambria Math"/>
              </a:rPr>
              <a:t>∙</a:t>
            </a:r>
            <a:r>
              <a:rPr lang="pl-PL" dirty="0" smtClean="0"/>
              <a:t>65 zł= 780 zł</a:t>
            </a:r>
            <a:r>
              <a:rPr lang="pl-PL" baseline="30000" dirty="0" smtClean="0"/>
              <a:t>	</a:t>
            </a:r>
          </a:p>
          <a:p>
            <a:r>
              <a:rPr lang="pl-PL" sz="1400" dirty="0" smtClean="0"/>
              <a:t>Odp. Potrzeba 12 puszek za które trzeba zapłacić 780 zł.</a:t>
            </a:r>
          </a:p>
          <a:p>
            <a:endParaRPr lang="pl-PL" sz="1200" dirty="0" smtClean="0"/>
          </a:p>
          <a:p>
            <a:endParaRPr lang="pl-P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Book Antiqua" pitchFamily="18" charset="0"/>
              </a:rPr>
              <a:t>BUKIET KWIATÓW</a:t>
            </a:r>
            <a:endParaRPr lang="pl-PL" dirty="0">
              <a:latin typeface="Book Antiqua" pitchFamily="18" charset="0"/>
            </a:endParaRPr>
          </a:p>
        </p:txBody>
      </p:sp>
      <p:sp>
        <p:nvSpPr>
          <p:cNvPr id="11" name="Prostokąt 10"/>
          <p:cNvSpPr/>
          <p:nvPr/>
        </p:nvSpPr>
        <p:spPr>
          <a:xfrm>
            <a:off x="4357686" y="1571612"/>
            <a:ext cx="4572000" cy="3139321"/>
          </a:xfrm>
          <a:prstGeom prst="rect">
            <a:avLst/>
          </a:prstGeom>
        </p:spPr>
        <p:txBody>
          <a:bodyPr>
            <a:spAutoFit/>
          </a:bodyPr>
          <a:lstStyle/>
          <a:p>
            <a:r>
              <a:rPr lang="pl-PL" dirty="0" smtClean="0"/>
              <a:t>Po ciężkim dniu możesz spotkać się ze swoją ukochaną. Pani w kwiaciarni proponuje różne kompilacje kwiatowa, ale ciebie interesuje ta gdzie ilość kwiatów poszczególnych kolorów będą w stosunku 1:2:3, ponieważ twoja dziewczyna jest bardzo skrupulatna. Wybrałeś go poprawnie, bo do ucha szeptała ci matematyka, a za odzyskane 5 zł ze sklepu mogłeś wydać więcej niż planowałeś.</a:t>
            </a:r>
          </a:p>
          <a:p>
            <a:r>
              <a:rPr lang="pl-PL" dirty="0" smtClean="0"/>
              <a:t/>
            </a:r>
            <a:br>
              <a:rPr lang="pl-PL" dirty="0" smtClean="0"/>
            </a:br>
            <a:endParaRPr lang="pl-PL" dirty="0"/>
          </a:p>
        </p:txBody>
      </p:sp>
      <p:pic>
        <p:nvPicPr>
          <p:cNvPr id="12" name="Obraz 11" descr="BOU13_61_2.jpg"/>
          <p:cNvPicPr>
            <a:picLocks noChangeAspect="1"/>
          </p:cNvPicPr>
          <p:nvPr/>
        </p:nvPicPr>
        <p:blipFill>
          <a:blip r:embed="rId2"/>
          <a:stretch>
            <a:fillRect/>
          </a:stretch>
        </p:blipFill>
        <p:spPr>
          <a:xfrm>
            <a:off x="500034" y="1428736"/>
            <a:ext cx="3214710" cy="321471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atin typeface="Book Antiqua" pitchFamily="18" charset="0"/>
              </a:rPr>
              <a:t>Plan dnia</a:t>
            </a:r>
            <a:endParaRPr lang="pl-PL" b="1" dirty="0">
              <a:latin typeface="Book Antiqua" pitchFamily="18" charset="0"/>
            </a:endParaRPr>
          </a:p>
        </p:txBody>
      </p:sp>
      <p:sp>
        <p:nvSpPr>
          <p:cNvPr id="3" name="Symbol zastępczy zawartości 2"/>
          <p:cNvSpPr>
            <a:spLocks noGrp="1"/>
          </p:cNvSpPr>
          <p:nvPr>
            <p:ph idx="1"/>
          </p:nvPr>
        </p:nvSpPr>
        <p:spPr>
          <a:xfrm>
            <a:off x="914400" y="1556792"/>
            <a:ext cx="8229600" cy="4525963"/>
          </a:xfrm>
        </p:spPr>
        <p:txBody>
          <a:bodyPr numCol="2">
            <a:noAutofit/>
          </a:bodyPr>
          <a:lstStyle/>
          <a:p>
            <a:pPr algn="just"/>
            <a:r>
              <a:rPr lang="pl-PL" sz="2800" dirty="0" smtClean="0">
                <a:latin typeface="Book Antiqua" pitchFamily="18" charset="0"/>
              </a:rPr>
              <a:t>pobudka</a:t>
            </a:r>
          </a:p>
          <a:p>
            <a:pPr algn="just"/>
            <a:r>
              <a:rPr lang="pl-PL" sz="2800" dirty="0" smtClean="0">
                <a:latin typeface="Book Antiqua" pitchFamily="18" charset="0"/>
              </a:rPr>
              <a:t>bieganie</a:t>
            </a:r>
          </a:p>
          <a:p>
            <a:pPr algn="just"/>
            <a:r>
              <a:rPr lang="pl-PL" sz="2800" dirty="0">
                <a:latin typeface="Book Antiqua" pitchFamily="18" charset="0"/>
              </a:rPr>
              <a:t>ś</a:t>
            </a:r>
            <a:r>
              <a:rPr lang="pl-PL" sz="2800" dirty="0" smtClean="0">
                <a:latin typeface="Book Antiqua" pitchFamily="18" charset="0"/>
              </a:rPr>
              <a:t>niadanie </a:t>
            </a:r>
          </a:p>
          <a:p>
            <a:pPr algn="just"/>
            <a:r>
              <a:rPr lang="pl-PL" sz="2800" dirty="0">
                <a:latin typeface="Book Antiqua" pitchFamily="18" charset="0"/>
              </a:rPr>
              <a:t>a</a:t>
            </a:r>
            <a:r>
              <a:rPr lang="pl-PL" sz="2800" dirty="0" smtClean="0">
                <a:latin typeface="Book Antiqua" pitchFamily="18" charset="0"/>
              </a:rPr>
              <a:t>utobus</a:t>
            </a:r>
          </a:p>
          <a:p>
            <a:pPr algn="just"/>
            <a:r>
              <a:rPr lang="pl-PL" sz="2800" dirty="0" smtClean="0">
                <a:latin typeface="Book Antiqua" pitchFamily="18" charset="0"/>
              </a:rPr>
              <a:t>bank</a:t>
            </a:r>
          </a:p>
          <a:p>
            <a:pPr algn="just"/>
            <a:endParaRPr lang="pl-PL" sz="2800" dirty="0">
              <a:latin typeface="Book Antiqua" pitchFamily="18" charset="0"/>
            </a:endParaRPr>
          </a:p>
          <a:p>
            <a:pPr algn="just"/>
            <a:endParaRPr lang="pl-PL" sz="2800" dirty="0" smtClean="0">
              <a:latin typeface="Book Antiqua" pitchFamily="18" charset="0"/>
            </a:endParaRPr>
          </a:p>
          <a:p>
            <a:pPr algn="just"/>
            <a:endParaRPr lang="pl-PL" sz="2800" dirty="0" smtClean="0">
              <a:latin typeface="Book Antiqua" pitchFamily="18" charset="0"/>
            </a:endParaRPr>
          </a:p>
          <a:p>
            <a:pPr algn="just"/>
            <a:r>
              <a:rPr lang="pl-PL" sz="2800" dirty="0" smtClean="0">
                <a:latin typeface="Book Antiqua" pitchFamily="18" charset="0"/>
              </a:rPr>
              <a:t>sklep</a:t>
            </a:r>
          </a:p>
          <a:p>
            <a:pPr algn="just"/>
            <a:r>
              <a:rPr lang="pl-PL" sz="2800" dirty="0">
                <a:latin typeface="Book Antiqua" pitchFamily="18" charset="0"/>
              </a:rPr>
              <a:t>g</a:t>
            </a:r>
            <a:r>
              <a:rPr lang="pl-PL" sz="2800" dirty="0" smtClean="0">
                <a:latin typeface="Book Antiqua" pitchFamily="18" charset="0"/>
              </a:rPr>
              <a:t>otowanie</a:t>
            </a:r>
          </a:p>
          <a:p>
            <a:pPr algn="just"/>
            <a:r>
              <a:rPr lang="pl-PL" sz="2800" dirty="0" smtClean="0">
                <a:latin typeface="Book Antiqua" pitchFamily="18" charset="0"/>
              </a:rPr>
              <a:t>remont</a:t>
            </a:r>
          </a:p>
          <a:p>
            <a:pPr algn="just"/>
            <a:r>
              <a:rPr lang="pl-PL" sz="2800" dirty="0">
                <a:latin typeface="Book Antiqua" pitchFamily="18" charset="0"/>
              </a:rPr>
              <a:t>k</a:t>
            </a:r>
            <a:r>
              <a:rPr lang="pl-PL" sz="2800" dirty="0" smtClean="0">
                <a:latin typeface="Book Antiqua" pitchFamily="18" charset="0"/>
              </a:rPr>
              <a:t>wiatki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Book Antiqua" pitchFamily="18" charset="0"/>
              </a:rPr>
              <a:t>ZADANIA</a:t>
            </a:r>
            <a:endParaRPr lang="pl-PL" dirty="0">
              <a:latin typeface="Book Antiqua" pitchFamily="18" charset="0"/>
            </a:endParaRPr>
          </a:p>
        </p:txBody>
      </p:sp>
      <mc:AlternateContent xmlns:mc="http://schemas.openxmlformats.org/markup-compatibility/2006" xmlns:a14="http://schemas.microsoft.com/office/drawing/2010/main">
        <mc:Choice Requires="a14">
          <p:sp>
            <p:nvSpPr>
              <p:cNvPr id="3" name="Prostokąt 2"/>
              <p:cNvSpPr/>
              <p:nvPr/>
            </p:nvSpPr>
            <p:spPr>
              <a:xfrm>
                <a:off x="571472" y="1500174"/>
                <a:ext cx="8143932" cy="7133748"/>
              </a:xfrm>
              <a:prstGeom prst="rect">
                <a:avLst/>
              </a:prstGeom>
            </p:spPr>
            <p:txBody>
              <a:bodyPr wrap="square">
                <a:spAutoFit/>
              </a:bodyPr>
              <a:lstStyle/>
              <a:p>
                <a:r>
                  <a:rPr lang="pl-PL" b="1" dirty="0" smtClean="0"/>
                  <a:t>1. </a:t>
                </a:r>
                <a:r>
                  <a:rPr lang="vi-VN" dirty="0" smtClean="0">
                    <a:latin typeface="Calibri" pitchFamily="34" charset="0"/>
                    <a:cs typeface="Calibri" pitchFamily="34" charset="0"/>
                  </a:rPr>
                  <a:t>W bukiecie kwiatów są czerwone i różowe róże oraz czerwone i różowe tulipany. Jedna trzecia różowych kwiatów to róże, trzy czwarte czerwonych to tulipany, a sześć dziesiątych wszystkich kwiatów jest różowa. Jaki procent wszystkich kwiatów w bukiecie stanowią tulipany?</a:t>
                </a:r>
                <a:endParaRPr lang="pl-PL" dirty="0" smtClean="0">
                  <a:latin typeface="Calibri" pitchFamily="34" charset="0"/>
                  <a:cs typeface="Calibri" pitchFamily="34" charset="0"/>
                </a:endParaRPr>
              </a:p>
              <a:p>
                <a:r>
                  <a:rPr lang="pl-PL" dirty="0" smtClean="0"/>
                  <a:t>Odp.:</a:t>
                </a:r>
              </a:p>
              <a:p>
                <a:r>
                  <a:rPr lang="pl-PL" dirty="0" smtClean="0"/>
                  <a:t>czerwone róże - </a:t>
                </a:r>
                <a14:m>
                  <m:oMath xmlns:m="http://schemas.openxmlformats.org/officeDocument/2006/math">
                    <m:f>
                      <m:fPr>
                        <m:ctrlPr>
                          <a:rPr lang="pl-PL" i="1" smtClean="0">
                            <a:latin typeface="Cambria Math"/>
                          </a:rPr>
                        </m:ctrlPr>
                      </m:fPr>
                      <m:num>
                        <m:r>
                          <a:rPr lang="pl-PL" b="0" i="1" smtClean="0">
                            <a:latin typeface="Cambria Math"/>
                          </a:rPr>
                          <m:t>1</m:t>
                        </m:r>
                      </m:num>
                      <m:den>
                        <m:r>
                          <a:rPr lang="pl-PL" b="0" i="1" smtClean="0">
                            <a:latin typeface="Cambria Math"/>
                          </a:rPr>
                          <m:t>4</m:t>
                        </m:r>
                      </m:den>
                    </m:f>
                  </m:oMath>
                </a14:m>
                <a:r>
                  <a:rPr lang="pl-PL" dirty="0" smtClean="0"/>
                  <a:t> czerwonych kwiatów	różowe róże </a:t>
                </a:r>
                <a14:m>
                  <m:oMath xmlns:m="http://schemas.openxmlformats.org/officeDocument/2006/math">
                    <m:f>
                      <m:fPr>
                        <m:ctrlPr>
                          <a:rPr lang="pl-PL" i="1" smtClean="0">
                            <a:latin typeface="Cambria Math"/>
                          </a:rPr>
                        </m:ctrlPr>
                      </m:fPr>
                      <m:num>
                        <m:r>
                          <a:rPr lang="pl-PL" b="0" i="1" smtClean="0">
                            <a:latin typeface="Cambria Math"/>
                          </a:rPr>
                          <m:t>1</m:t>
                        </m:r>
                      </m:num>
                      <m:den>
                        <m:r>
                          <a:rPr lang="pl-PL" b="0" i="1" smtClean="0">
                            <a:latin typeface="Cambria Math"/>
                          </a:rPr>
                          <m:t>3</m:t>
                        </m:r>
                      </m:den>
                    </m:f>
                  </m:oMath>
                </a14:m>
                <a:r>
                  <a:rPr lang="pl-PL" dirty="0" smtClean="0">
                    <a:latin typeface="Cambria Math"/>
                    <a:ea typeface="Cambria Math"/>
                  </a:rPr>
                  <a:t> ∙</a:t>
                </a:r>
                <a:r>
                  <a:rPr lang="pl-PL" dirty="0"/>
                  <a:t> </a:t>
                </a:r>
                <a14:m>
                  <m:oMath xmlns:m="http://schemas.openxmlformats.org/officeDocument/2006/math">
                    <m:f>
                      <m:fPr>
                        <m:ctrlPr>
                          <a:rPr lang="pl-PL" i="1" smtClean="0">
                            <a:latin typeface="Cambria Math"/>
                          </a:rPr>
                        </m:ctrlPr>
                      </m:fPr>
                      <m:num>
                        <m:r>
                          <a:rPr lang="pl-PL" b="0" i="1" smtClean="0">
                            <a:latin typeface="Cambria Math"/>
                          </a:rPr>
                          <m:t>6</m:t>
                        </m:r>
                      </m:num>
                      <m:den>
                        <m:r>
                          <a:rPr lang="pl-PL" b="0" i="1" smtClean="0">
                            <a:latin typeface="Cambria Math"/>
                          </a:rPr>
                          <m:t>10</m:t>
                        </m:r>
                      </m:den>
                    </m:f>
                  </m:oMath>
                </a14:m>
                <a:r>
                  <a:rPr lang="pl-PL" dirty="0" smtClean="0"/>
                  <a:t> = </a:t>
                </a:r>
                <a14:m>
                  <m:oMath xmlns:m="http://schemas.openxmlformats.org/officeDocument/2006/math">
                    <m:f>
                      <m:fPr>
                        <m:ctrlPr>
                          <a:rPr lang="pl-PL" i="1" dirty="0" smtClean="0">
                            <a:latin typeface="Cambria Math"/>
                          </a:rPr>
                        </m:ctrlPr>
                      </m:fPr>
                      <m:num>
                        <m:r>
                          <a:rPr lang="pl-PL" b="0" i="1" dirty="0" smtClean="0">
                            <a:latin typeface="Cambria Math"/>
                          </a:rPr>
                          <m:t>2</m:t>
                        </m:r>
                      </m:num>
                      <m:den>
                        <m:r>
                          <a:rPr lang="pl-PL" b="0" i="1" dirty="0" smtClean="0">
                            <a:latin typeface="Cambria Math"/>
                          </a:rPr>
                          <m:t>10</m:t>
                        </m:r>
                      </m:den>
                    </m:f>
                  </m:oMath>
                </a14:m>
                <a:endParaRPr lang="pl-PL" dirty="0" smtClean="0"/>
              </a:p>
              <a:p>
                <a:r>
                  <a:rPr lang="pl-PL" dirty="0" smtClean="0"/>
                  <a:t>czerwone tulipany-3/4 czerwonych kwiatów	różowe tulipany 2/3</a:t>
                </a:r>
                <a:r>
                  <a:rPr lang="pl-PL" dirty="0" smtClean="0">
                    <a:latin typeface="Cambria Math"/>
                    <a:ea typeface="Cambria Math"/>
                  </a:rPr>
                  <a:t>∙</a:t>
                </a:r>
                <a:r>
                  <a:rPr lang="pl-PL" dirty="0" smtClean="0"/>
                  <a:t>6/10=4/10</a:t>
                </a:r>
              </a:p>
              <a:p>
                <a:r>
                  <a:rPr lang="pl-PL" dirty="0" smtClean="0"/>
                  <a:t>różowe róże-1/3 różowych kwiatów		czerwone tulipany 3/4 </a:t>
                </a:r>
                <a:r>
                  <a:rPr lang="pl-PL" dirty="0" smtClean="0">
                    <a:latin typeface="Cambria Math"/>
                    <a:ea typeface="Cambria Math"/>
                  </a:rPr>
                  <a:t>∙</a:t>
                </a:r>
                <a:r>
                  <a:rPr lang="pl-PL" dirty="0" smtClean="0"/>
                  <a:t>4/10=3/10</a:t>
                </a:r>
              </a:p>
              <a:p>
                <a:r>
                  <a:rPr lang="pl-PL" dirty="0" smtClean="0"/>
                  <a:t>różowe tulipany-2/3 różowych kwiatów</a:t>
                </a:r>
              </a:p>
              <a:p>
                <a:r>
                  <a:rPr lang="pl-PL" dirty="0" smtClean="0"/>
                  <a:t>tulipany= 3/10+4/10=7/10=70%</a:t>
                </a:r>
              </a:p>
              <a:p>
                <a:endParaRPr lang="pl-PL" dirty="0" smtClean="0"/>
              </a:p>
              <a:p>
                <a:r>
                  <a:rPr lang="pl-PL" b="1" dirty="0" smtClean="0"/>
                  <a:t>2. </a:t>
                </a:r>
                <a:r>
                  <a:rPr lang="pl-PL" dirty="0" smtClean="0"/>
                  <a:t>Bukiet kwiatów składa się z róż, tulipanów i stokrotek w stosunku 4:8:2. Wszystkich kwiatów jest 21. Jakie jest prawdopodobieństwo wylosowania z tego bukietu róży?</a:t>
                </a:r>
              </a:p>
              <a:p>
                <a:r>
                  <a:rPr lang="pl-PL" dirty="0" smtClean="0"/>
                  <a:t>Odp.:</a:t>
                </a:r>
              </a:p>
              <a:p>
                <a:r>
                  <a:rPr lang="pl-PL" dirty="0" smtClean="0"/>
                  <a:t>4+8+2=12	14 kwiatów	4 róże</a:t>
                </a:r>
              </a:p>
              <a:p>
                <a:r>
                  <a:rPr lang="pl-PL" dirty="0" smtClean="0"/>
                  <a:t>		21 kwiatów 	6 róż</a:t>
                </a:r>
              </a:p>
              <a:p>
                <a:endParaRPr lang="pl-PL" dirty="0" smtClean="0"/>
              </a:p>
              <a:p>
                <a:r>
                  <a:rPr lang="pl-PL" dirty="0" smtClean="0"/>
                  <a:t>prawdopodobieństwo 6/21</a:t>
                </a:r>
              </a:p>
              <a:p>
                <a:endParaRPr lang="pl-PL" dirty="0"/>
              </a:p>
              <a:p>
                <a:endParaRPr lang="pl-PL" dirty="0" smtClean="0"/>
              </a:p>
              <a:p>
                <a:endParaRPr lang="pl-PL" dirty="0" smtClean="0"/>
              </a:p>
              <a:p>
                <a:endParaRPr lang="pl-PL" dirty="0" smtClean="0"/>
              </a:p>
              <a:p>
                <a:endParaRPr lang="pl-PL" dirty="0" smtClean="0"/>
              </a:p>
              <a:p>
                <a:endParaRPr lang="pl-PL" dirty="0" smtClean="0"/>
              </a:p>
              <a:p>
                <a:endParaRPr lang="pl-PL" dirty="0"/>
              </a:p>
            </p:txBody>
          </p:sp>
        </mc:Choice>
        <mc:Fallback xmlns="">
          <p:sp>
            <p:nvSpPr>
              <p:cNvPr id="3" name="Prostokąt 2"/>
              <p:cNvSpPr>
                <a:spLocks noRot="1" noChangeAspect="1" noMove="1" noResize="1" noEditPoints="1" noAdjustHandles="1" noChangeArrowheads="1" noChangeShapeType="1" noTextEdit="1"/>
              </p:cNvSpPr>
              <p:nvPr/>
            </p:nvSpPr>
            <p:spPr>
              <a:xfrm>
                <a:off x="571472" y="1500174"/>
                <a:ext cx="8143932" cy="7133748"/>
              </a:xfrm>
              <a:prstGeom prst="rect">
                <a:avLst/>
              </a:prstGeom>
              <a:blipFill rotWithShape="1">
                <a:blip r:embed="rId3"/>
                <a:stretch>
                  <a:fillRect l="-674" t="-427" r="-449"/>
                </a:stretch>
              </a:blipFill>
            </p:spPr>
            <p:txBody>
              <a:bodyPr/>
              <a:lstStyle/>
              <a:p>
                <a:r>
                  <a:rPr lang="pl-PL">
                    <a:noFill/>
                  </a:rPr>
                  <a:t> </a:t>
                </a:r>
              </a:p>
            </p:txBody>
          </p:sp>
        </mc:Fallback>
      </mc:AlternateContent>
      <p:cxnSp>
        <p:nvCxnSpPr>
          <p:cNvPr id="5" name="Łącznik prosty ze strzałką 4"/>
          <p:cNvCxnSpPr/>
          <p:nvPr/>
        </p:nvCxnSpPr>
        <p:spPr>
          <a:xfrm>
            <a:off x="3857620" y="5500702"/>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Łącznik prosty ze strzałką 5"/>
          <p:cNvCxnSpPr/>
          <p:nvPr/>
        </p:nvCxnSpPr>
        <p:spPr>
          <a:xfrm>
            <a:off x="3857620" y="5786454"/>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Strzałka kolista 8"/>
          <p:cNvSpPr/>
          <p:nvPr/>
        </p:nvSpPr>
        <p:spPr>
          <a:xfrm rot="5400000">
            <a:off x="4786314" y="5357826"/>
            <a:ext cx="357190" cy="642942"/>
          </a:xfrm>
          <a:prstGeom prst="circularArrow">
            <a:avLst>
              <a:gd name="adj1" fmla="val 0"/>
              <a:gd name="adj2" fmla="val 1142319"/>
              <a:gd name="adj3" fmla="val 20083556"/>
              <a:gd name="adj4" fmla="val 1080000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1" name="Strzałka kolista 10"/>
          <p:cNvSpPr/>
          <p:nvPr/>
        </p:nvSpPr>
        <p:spPr>
          <a:xfrm rot="5400000" flipV="1">
            <a:off x="2250265" y="5322107"/>
            <a:ext cx="357190" cy="714380"/>
          </a:xfrm>
          <a:prstGeom prst="circularArrow">
            <a:avLst>
              <a:gd name="adj1" fmla="val 0"/>
              <a:gd name="adj2" fmla="val 1142319"/>
              <a:gd name="adj3" fmla="val 20083556"/>
              <a:gd name="adj4" fmla="val 10800000"/>
              <a:gd name="adj5" fmla="val 1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2" name="pole tekstowe 11"/>
          <p:cNvSpPr txBox="1"/>
          <p:nvPr/>
        </p:nvSpPr>
        <p:spPr>
          <a:xfrm>
            <a:off x="5286380" y="5572140"/>
            <a:ext cx="418704" cy="276999"/>
          </a:xfrm>
          <a:prstGeom prst="rect">
            <a:avLst/>
          </a:prstGeom>
          <a:noFill/>
        </p:spPr>
        <p:txBody>
          <a:bodyPr wrap="none" rtlCol="0">
            <a:spAutoFit/>
          </a:bodyPr>
          <a:lstStyle/>
          <a:p>
            <a:r>
              <a:rPr lang="pl-PL" sz="1200" dirty="0">
                <a:latin typeface="Cambria Math"/>
                <a:ea typeface="Cambria Math"/>
              </a:rPr>
              <a:t>∙</a:t>
            </a:r>
            <a:r>
              <a:rPr lang="pl-PL" sz="1200" dirty="0" smtClean="0"/>
              <a:t>1,5</a:t>
            </a:r>
            <a:endParaRPr lang="pl-PL" sz="1200" dirty="0"/>
          </a:p>
        </p:txBody>
      </p:sp>
      <p:sp>
        <p:nvSpPr>
          <p:cNvPr id="13" name="pole tekstowe 12"/>
          <p:cNvSpPr txBox="1"/>
          <p:nvPr/>
        </p:nvSpPr>
        <p:spPr>
          <a:xfrm>
            <a:off x="1714480" y="5572140"/>
            <a:ext cx="418704" cy="276999"/>
          </a:xfrm>
          <a:prstGeom prst="rect">
            <a:avLst/>
          </a:prstGeom>
          <a:noFill/>
        </p:spPr>
        <p:txBody>
          <a:bodyPr wrap="none" rtlCol="0">
            <a:spAutoFit/>
          </a:bodyPr>
          <a:lstStyle/>
          <a:p>
            <a:r>
              <a:rPr lang="pl-PL" sz="1200" dirty="0" smtClean="0">
                <a:latin typeface="Cambria Math"/>
                <a:ea typeface="Cambria Math"/>
              </a:rPr>
              <a:t>∙</a:t>
            </a:r>
            <a:r>
              <a:rPr lang="pl-PL" sz="1200" dirty="0" smtClean="0"/>
              <a:t>1,5</a:t>
            </a:r>
            <a:endParaRPr lang="pl-PL"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Book Antiqua" pitchFamily="18" charset="0"/>
              </a:rPr>
              <a:t>Nasz plakat</a:t>
            </a:r>
            <a:endParaRPr lang="pl-PL" dirty="0">
              <a:latin typeface="Book Antiqua" pitchFamily="18" charset="0"/>
            </a:endParaRPr>
          </a:p>
        </p:txBody>
      </p:sp>
      <p:pic>
        <p:nvPicPr>
          <p:cNvPr id="3" name="Obraz 2" descr="50431444_372950266838113_281479679699845120_n.jpg"/>
          <p:cNvPicPr>
            <a:picLocks noChangeAspect="1"/>
          </p:cNvPicPr>
          <p:nvPr/>
        </p:nvPicPr>
        <p:blipFill>
          <a:blip r:embed="rId2"/>
          <a:stretch>
            <a:fillRect/>
          </a:stretch>
        </p:blipFill>
        <p:spPr>
          <a:xfrm>
            <a:off x="1000100" y="1500174"/>
            <a:ext cx="7000892" cy="4492239"/>
          </a:xfrm>
          <a:prstGeom prst="rect">
            <a:avLst/>
          </a:prstGeom>
        </p:spPr>
      </p:pic>
    </p:spTree>
    <p:extLst>
      <p:ext uri="{BB962C8B-B14F-4D97-AF65-F5344CB8AC3E}">
        <p14:creationId xmlns:p14="http://schemas.microsoft.com/office/powerpoint/2010/main" val="2308436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857232"/>
            <a:ext cx="8229600" cy="4525963"/>
          </a:xfrm>
        </p:spPr>
        <p:txBody>
          <a:bodyPr>
            <a:normAutofit lnSpcReduction="10000"/>
          </a:bodyPr>
          <a:lstStyle/>
          <a:p>
            <a:pPr algn="ctr">
              <a:buNone/>
            </a:pPr>
            <a:r>
              <a:rPr lang="pl-PL" dirty="0" smtClean="0">
                <a:latin typeface="Book Antiqua" pitchFamily="18" charset="0"/>
              </a:rPr>
              <a:t>Wykonali:</a:t>
            </a:r>
          </a:p>
          <a:p>
            <a:pPr algn="ctr"/>
            <a:r>
              <a:rPr lang="pl-PL" dirty="0" smtClean="0">
                <a:latin typeface="Book Antiqua" pitchFamily="18" charset="0"/>
              </a:rPr>
              <a:t>Julia </a:t>
            </a:r>
            <a:r>
              <a:rPr lang="pl-PL" dirty="0" err="1" smtClean="0">
                <a:latin typeface="Book Antiqua" pitchFamily="18" charset="0"/>
              </a:rPr>
              <a:t>Ślubowska</a:t>
            </a:r>
            <a:endParaRPr lang="pl-PL" dirty="0" smtClean="0">
              <a:latin typeface="Book Antiqua" pitchFamily="18" charset="0"/>
            </a:endParaRPr>
          </a:p>
          <a:p>
            <a:pPr algn="ctr"/>
            <a:r>
              <a:rPr lang="pl-PL" dirty="0" smtClean="0">
                <a:latin typeface="Book Antiqua" pitchFamily="18" charset="0"/>
              </a:rPr>
              <a:t>Oliwia </a:t>
            </a:r>
            <a:r>
              <a:rPr lang="pl-PL" dirty="0" err="1" smtClean="0">
                <a:latin typeface="Book Antiqua" pitchFamily="18" charset="0"/>
              </a:rPr>
              <a:t>Rekosz</a:t>
            </a:r>
            <a:endParaRPr lang="pl-PL" dirty="0" smtClean="0">
              <a:latin typeface="Book Antiqua" pitchFamily="18" charset="0"/>
            </a:endParaRPr>
          </a:p>
          <a:p>
            <a:pPr algn="ctr"/>
            <a:r>
              <a:rPr lang="pl-PL" dirty="0" smtClean="0">
                <a:latin typeface="Book Antiqua" pitchFamily="18" charset="0"/>
              </a:rPr>
              <a:t>Amelia Brus</a:t>
            </a:r>
          </a:p>
          <a:p>
            <a:pPr algn="ctr"/>
            <a:r>
              <a:rPr lang="pl-PL" dirty="0" smtClean="0">
                <a:latin typeface="Book Antiqua" pitchFamily="18" charset="0"/>
              </a:rPr>
              <a:t>Barbara Skibniewska</a:t>
            </a:r>
          </a:p>
          <a:p>
            <a:pPr algn="ctr"/>
            <a:r>
              <a:rPr lang="pl-PL" dirty="0" smtClean="0">
                <a:latin typeface="Book Antiqua" pitchFamily="18" charset="0"/>
              </a:rPr>
              <a:t>Maksymilian Makowski</a:t>
            </a:r>
          </a:p>
          <a:p>
            <a:pPr algn="ctr"/>
            <a:r>
              <a:rPr lang="pl-PL" dirty="0">
                <a:latin typeface="Book Antiqua" pitchFamily="18" charset="0"/>
              </a:rPr>
              <a:t>Olga Tworkowska</a:t>
            </a:r>
          </a:p>
          <a:p>
            <a:pPr algn="ctr"/>
            <a:r>
              <a:rPr lang="pl-PL" dirty="0">
                <a:latin typeface="Book Antiqua" pitchFamily="18" charset="0"/>
              </a:rPr>
              <a:t>Wiktoria Borkowska</a:t>
            </a:r>
          </a:p>
          <a:p>
            <a:pPr algn="ctr"/>
            <a:endParaRPr lang="pl-PL" dirty="0">
              <a:latin typeface="Book Antiqua" pitchFamily="18" charset="0"/>
            </a:endParaRPr>
          </a:p>
        </p:txBody>
      </p:sp>
      <p:pic>
        <p:nvPicPr>
          <p:cNvPr id="4" name="Obraz 3" descr="Logotyp EFRR kolo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9712" y="5553094"/>
            <a:ext cx="6124575" cy="59055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atin typeface="Book Antiqua" pitchFamily="18" charset="0"/>
              </a:rPr>
              <a:t>POBUDKA</a:t>
            </a:r>
            <a:endParaRPr lang="pl-PL" b="1" dirty="0">
              <a:latin typeface="Book Antiqua" pitchFamily="18" charset="0"/>
            </a:endParaRPr>
          </a:p>
        </p:txBody>
      </p:sp>
      <p:pic>
        <p:nvPicPr>
          <p:cNvPr id="4" name="Symbol zastępczy zawartości 3" descr="e2a2b7be-582a-4235-aacf-dff61b96178e_830x830.jpg"/>
          <p:cNvPicPr>
            <a:picLocks noGrp="1" noChangeAspect="1"/>
          </p:cNvPicPr>
          <p:nvPr>
            <p:ph idx="1"/>
          </p:nvPr>
        </p:nvPicPr>
        <p:blipFill>
          <a:blip r:embed="rId2" cstate="print"/>
          <a:stretch>
            <a:fillRect/>
          </a:stretch>
        </p:blipFill>
        <p:spPr>
          <a:xfrm>
            <a:off x="357159" y="1571612"/>
            <a:ext cx="5368630" cy="3214710"/>
          </a:xfrm>
        </p:spPr>
      </p:pic>
      <p:sp>
        <p:nvSpPr>
          <p:cNvPr id="5" name="Prostokąt 4"/>
          <p:cNvSpPr/>
          <p:nvPr/>
        </p:nvSpPr>
        <p:spPr>
          <a:xfrm>
            <a:off x="5929322" y="1643050"/>
            <a:ext cx="3000396" cy="2031325"/>
          </a:xfrm>
          <a:prstGeom prst="rect">
            <a:avLst/>
          </a:prstGeom>
        </p:spPr>
        <p:txBody>
          <a:bodyPr wrap="square">
            <a:spAutoFit/>
          </a:bodyPr>
          <a:lstStyle/>
          <a:p>
            <a:r>
              <a:rPr lang="pl-PL" dirty="0" smtClean="0"/>
              <a:t>Budzisz się rano i patrzysz na zegarek, aby sprawdzić, która jest godzina.</a:t>
            </a:r>
          </a:p>
          <a:p>
            <a:r>
              <a:rPr lang="pl-PL" dirty="0" smtClean="0"/>
              <a:t>Tę umiejętność nabyłeś już w podstawówce na matematyce. </a:t>
            </a:r>
            <a:br>
              <a:rPr lang="pl-PL" dirty="0" smtClean="0"/>
            </a:br>
            <a:endParaRPr lang="pl-P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Book Antiqua" pitchFamily="18" charset="0"/>
              </a:rPr>
              <a:t>ZADANIA</a:t>
            </a:r>
            <a:endParaRPr lang="pl-PL" dirty="0">
              <a:latin typeface="Book Antiqua" pitchFamily="18" charset="0"/>
            </a:endParaRPr>
          </a:p>
        </p:txBody>
      </p:sp>
      <mc:AlternateContent xmlns:mc="http://schemas.openxmlformats.org/markup-compatibility/2006" xmlns:a14="http://schemas.microsoft.com/office/drawing/2010/main">
        <mc:Choice Requires="a14">
          <p:sp>
            <p:nvSpPr>
              <p:cNvPr id="3" name="Prostokąt 2"/>
              <p:cNvSpPr/>
              <p:nvPr/>
            </p:nvSpPr>
            <p:spPr>
              <a:xfrm>
                <a:off x="785786" y="1785926"/>
                <a:ext cx="7072362" cy="5078313"/>
              </a:xfrm>
              <a:prstGeom prst="rect">
                <a:avLst/>
              </a:prstGeom>
            </p:spPr>
            <p:txBody>
              <a:bodyPr wrap="square">
                <a:spAutoFit/>
              </a:bodyPr>
              <a:lstStyle/>
              <a:p>
                <a:r>
                  <a:rPr lang="pl-PL" b="1" dirty="0" smtClean="0"/>
                  <a:t>1. </a:t>
                </a:r>
                <a:r>
                  <a:rPr lang="pl-PL" dirty="0" smtClean="0"/>
                  <a:t>O 8:00 dzwoni budzi, nie chcesz jeszcze wstawać więc klikasz drzemkę</a:t>
                </a:r>
              </a:p>
              <a:p>
                <a:r>
                  <a:rPr lang="pl-PL" dirty="0" smtClean="0"/>
                  <a:t>( 5 min.). I tak jeszcze 4 razy. O której godzinie ostatni raz zadzwoni budzik? </a:t>
                </a:r>
              </a:p>
              <a:p>
                <a:r>
                  <a:rPr lang="pl-PL" dirty="0" smtClean="0"/>
                  <a:t>Odp.:</a:t>
                </a:r>
              </a:p>
              <a:p>
                <a:r>
                  <a:rPr lang="pl-PL" dirty="0" smtClean="0"/>
                  <a:t>5</a:t>
                </a:r>
                <a14:m>
                  <m:oMath xmlns:m="http://schemas.openxmlformats.org/officeDocument/2006/math">
                    <m:r>
                      <a:rPr lang="pl-PL" i="1" smtClean="0">
                        <a:latin typeface="Cambria Math"/>
                        <a:ea typeface="Cambria Math"/>
                      </a:rPr>
                      <m:t>∙</m:t>
                    </m:r>
                  </m:oMath>
                </a14:m>
                <a:r>
                  <a:rPr lang="pl-PL" dirty="0" smtClean="0"/>
                  <a:t>5=25  8:00+ 0:25=8:25</a:t>
                </a:r>
              </a:p>
              <a:p>
                <a:endParaRPr lang="pl-PL" dirty="0" smtClean="0"/>
              </a:p>
              <a:p>
                <a:endParaRPr lang="pl-PL" dirty="0" smtClean="0"/>
              </a:p>
              <a:p>
                <a:endParaRPr lang="pl-PL" dirty="0" smtClean="0"/>
              </a:p>
              <a:p>
                <a:r>
                  <a:rPr lang="pl-PL" b="1" dirty="0" smtClean="0"/>
                  <a:t>2. </a:t>
                </a:r>
                <a:r>
                  <a:rPr lang="pl-PL" dirty="0" smtClean="0"/>
                  <a:t>Na 7:45 musisz iść do lekarza. Śniadanie zajmie ci 13min, ubranie się 18min, a dotarcie na miejsce 16min. Na którą musisz nastawić budzik skoro po przebudzeniu chcesz poleżeć jeszcze 5min w łóżku? </a:t>
                </a:r>
              </a:p>
              <a:p>
                <a:r>
                  <a:rPr lang="pl-PL" dirty="0" smtClean="0"/>
                  <a:t>Odp.:</a:t>
                </a:r>
              </a:p>
              <a:p>
                <a:r>
                  <a:rPr lang="pl-PL" dirty="0" smtClean="0"/>
                  <a:t>13+18+16+5=52 </a:t>
                </a:r>
              </a:p>
              <a:p>
                <a:r>
                  <a:rPr lang="pl-PL" dirty="0" smtClean="0"/>
                  <a:t>52-45=7 </a:t>
                </a:r>
              </a:p>
              <a:p>
                <a:r>
                  <a:rPr lang="pl-PL" dirty="0" smtClean="0"/>
                  <a:t>60-7=53  </a:t>
                </a:r>
              </a:p>
              <a:p>
                <a:r>
                  <a:rPr lang="pl-PL" dirty="0" smtClean="0"/>
                  <a:t>6:53</a:t>
                </a:r>
              </a:p>
              <a:p>
                <a:endParaRPr lang="pl-PL" dirty="0" smtClean="0"/>
              </a:p>
              <a:p>
                <a:endParaRPr lang="pl-PL" dirty="0" smtClean="0"/>
              </a:p>
            </p:txBody>
          </p:sp>
        </mc:Choice>
        <mc:Fallback xmlns="">
          <p:sp>
            <p:nvSpPr>
              <p:cNvPr id="3" name="Prostokąt 2"/>
              <p:cNvSpPr>
                <a:spLocks noRot="1" noChangeAspect="1" noMove="1" noResize="1" noEditPoints="1" noAdjustHandles="1" noChangeArrowheads="1" noChangeShapeType="1" noTextEdit="1"/>
              </p:cNvSpPr>
              <p:nvPr/>
            </p:nvSpPr>
            <p:spPr>
              <a:xfrm>
                <a:off x="785786" y="1785926"/>
                <a:ext cx="7072362" cy="5078313"/>
              </a:xfrm>
              <a:prstGeom prst="rect">
                <a:avLst/>
              </a:prstGeom>
              <a:blipFill rotWithShape="1">
                <a:blip r:embed="rId2"/>
                <a:stretch>
                  <a:fillRect l="-776" t="-600"/>
                </a:stretch>
              </a:blipFill>
            </p:spPr>
            <p:txBody>
              <a:bodyPr/>
              <a:lstStyle/>
              <a:p>
                <a:r>
                  <a:rPr lang="pl-PL">
                    <a:noFill/>
                  </a:rPr>
                  <a:t> </a:t>
                </a:r>
              </a:p>
            </p:txBody>
          </p:sp>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atin typeface="Book Antiqua" pitchFamily="18" charset="0"/>
              </a:rPr>
              <a:t>BIEGANIE</a:t>
            </a:r>
            <a:endParaRPr lang="pl-PL" b="1" dirty="0">
              <a:latin typeface="Book Antiqua" pitchFamily="18" charset="0"/>
            </a:endParaRPr>
          </a:p>
        </p:txBody>
      </p:sp>
      <p:pic>
        <p:nvPicPr>
          <p:cNvPr id="4" name="Symbol zastępczy zawartości 3" descr="GettyImages-627573747-594ffe533df78cae819864b9.jpg"/>
          <p:cNvPicPr>
            <a:picLocks noGrp="1" noChangeAspect="1"/>
          </p:cNvPicPr>
          <p:nvPr>
            <p:ph idx="1"/>
          </p:nvPr>
        </p:nvPicPr>
        <p:blipFill>
          <a:blip r:embed="rId2" cstate="print"/>
          <a:stretch>
            <a:fillRect/>
          </a:stretch>
        </p:blipFill>
        <p:spPr>
          <a:xfrm>
            <a:off x="357158" y="1571612"/>
            <a:ext cx="4629982" cy="3086654"/>
          </a:xfrm>
        </p:spPr>
      </p:pic>
      <p:sp>
        <p:nvSpPr>
          <p:cNvPr id="5" name="Prostokąt 4"/>
          <p:cNvSpPr/>
          <p:nvPr/>
        </p:nvSpPr>
        <p:spPr>
          <a:xfrm>
            <a:off x="5214942" y="1643050"/>
            <a:ext cx="3500462" cy="1477328"/>
          </a:xfrm>
          <a:prstGeom prst="rect">
            <a:avLst/>
          </a:prstGeom>
        </p:spPr>
        <p:txBody>
          <a:bodyPr wrap="square">
            <a:spAutoFit/>
          </a:bodyPr>
          <a:lstStyle/>
          <a:p>
            <a:r>
              <a:rPr lang="pl-PL" dirty="0" smtClean="0"/>
              <a:t>Przygotowujesz się na zawody, więc musisz znać swój czas i prędkość., aby wiedzieć nad czym musisz popracować.</a:t>
            </a:r>
          </a:p>
          <a:p>
            <a:r>
              <a:rPr lang="pl-PL" dirty="0" smtClean="0"/>
              <a:t>Korzystasz, więc ze wzoru v=s/t</a:t>
            </a:r>
            <a:endParaRPr lang="pl-P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Book Antiqua" pitchFamily="18" charset="0"/>
              </a:rPr>
              <a:t>ZADANIA</a:t>
            </a:r>
            <a:endParaRPr lang="pl-PL" dirty="0">
              <a:latin typeface="Book Antiqua" pitchFamily="18" charset="0"/>
            </a:endParaRPr>
          </a:p>
        </p:txBody>
      </p:sp>
      <mc:AlternateContent xmlns:mc="http://schemas.openxmlformats.org/markup-compatibility/2006" xmlns:a14="http://schemas.microsoft.com/office/drawing/2010/main">
        <mc:Choice Requires="a14">
          <p:sp>
            <p:nvSpPr>
              <p:cNvPr id="3" name="Prostokąt 2"/>
              <p:cNvSpPr/>
              <p:nvPr/>
            </p:nvSpPr>
            <p:spPr>
              <a:xfrm>
                <a:off x="357158" y="1285860"/>
                <a:ext cx="8429684" cy="9095503"/>
              </a:xfrm>
              <a:prstGeom prst="rect">
                <a:avLst/>
              </a:prstGeom>
            </p:spPr>
            <p:txBody>
              <a:bodyPr wrap="square">
                <a:spAutoFit/>
              </a:bodyPr>
              <a:lstStyle/>
              <a:p>
                <a:r>
                  <a:rPr lang="pl-PL" b="1" dirty="0" smtClean="0"/>
                  <a:t>1. </a:t>
                </a:r>
                <a:r>
                  <a:rPr lang="pl-PL" dirty="0" smtClean="0"/>
                  <a:t>Karmen przebiegła trasę o długości 18km i 32m w 2h i 12min. Z jaką prędkością biegła Karmen? Wynik podaj w zaokrągleniu. </a:t>
                </a:r>
              </a:p>
              <a:p>
                <a:r>
                  <a:rPr lang="pl-PL" dirty="0" smtClean="0"/>
                  <a:t>Odp.:</a:t>
                </a:r>
              </a:p>
              <a:p>
                <a:r>
                  <a:rPr lang="pt-BR" dirty="0" smtClean="0"/>
                  <a:t>18km=18000m </a:t>
                </a:r>
                <a:r>
                  <a:rPr lang="pl-PL" dirty="0" smtClean="0"/>
                  <a:t>        </a:t>
                </a:r>
                <a:r>
                  <a:rPr lang="pt-BR" dirty="0" smtClean="0"/>
                  <a:t>18032 </a:t>
                </a:r>
                <a:r>
                  <a:rPr lang="pl-PL" dirty="0" smtClean="0"/>
                  <a:t>m</a:t>
                </a:r>
              </a:p>
              <a:p>
                <a:r>
                  <a:rPr lang="pt-BR" dirty="0" smtClean="0"/>
                  <a:t>2h=120min </a:t>
                </a:r>
                <a:r>
                  <a:rPr lang="pl-PL" dirty="0" smtClean="0"/>
                  <a:t>              </a:t>
                </a:r>
                <a:r>
                  <a:rPr lang="pt-BR" dirty="0" smtClean="0"/>
                  <a:t>132m</a:t>
                </a:r>
                <a:r>
                  <a:rPr lang="pl-PL" dirty="0" err="1" smtClean="0"/>
                  <a:t>in</a:t>
                </a:r>
                <a:endParaRPr lang="pl-PL" dirty="0" smtClean="0"/>
              </a:p>
              <a:p>
                <a:r>
                  <a:rPr lang="pt-BR" dirty="0" smtClean="0"/>
                  <a:t>V=s/t </a:t>
                </a:r>
                <a:r>
                  <a:rPr lang="pl-PL" dirty="0" smtClean="0"/>
                  <a:t>      </a:t>
                </a:r>
                <a:r>
                  <a:rPr lang="pt-BR" dirty="0" smtClean="0"/>
                  <a:t>V=18032/132=136</a:t>
                </a:r>
                <a:endParaRPr lang="pl-PL" dirty="0" smtClean="0"/>
              </a:p>
              <a:p>
                <a:r>
                  <a:rPr lang="pl-PL" b="1" dirty="0" smtClean="0"/>
                  <a:t>2. </a:t>
                </a:r>
                <a:r>
                  <a:rPr lang="pl-PL" dirty="0" smtClean="0"/>
                  <a:t>Na bieżni odbywa sie bieg 5 sprinterów na 100m. Biegacz z nr 1 ma do mety 15m, drugi zawodnik ma do pokonania dwukrotność pozostałej drogi pierwszego, trzeci sprinter pokonał odległość równą 5/29 łącznej odległości zawodnika nr 1 i 2, czwarty biegnie 1,5m za zawodnikiem nr 3, ile ma do pokonania zawodnik nr 5, jeśli łączną długość przebiegniętego dystansu wszystkich zawodników wynosi 253,5 m.</a:t>
                </a:r>
              </a:p>
              <a:p>
                <a:r>
                  <a:rPr lang="pl-PL" dirty="0" smtClean="0"/>
                  <a:t>Odp.:</a:t>
                </a:r>
              </a:p>
              <a:p>
                <a:r>
                  <a:rPr lang="pl-PL" dirty="0" smtClean="0"/>
                  <a:t>Zawodnik nr1= 100-15=75m</a:t>
                </a:r>
                <a:br>
                  <a:rPr lang="pl-PL" dirty="0" smtClean="0"/>
                </a:br>
                <a:r>
                  <a:rPr lang="pl-PL" dirty="0" smtClean="0"/>
                  <a:t>Zawodnik nr2= 100- 2</a:t>
                </a:r>
                <a14:m>
                  <m:oMath xmlns:m="http://schemas.openxmlformats.org/officeDocument/2006/math">
                    <m:r>
                      <a:rPr lang="pl-PL" i="1" smtClean="0">
                        <a:latin typeface="Cambria Math"/>
                        <a:ea typeface="Cambria Math"/>
                      </a:rPr>
                      <m:t>∙</m:t>
                    </m:r>
                  </m:oMath>
                </a14:m>
                <a:r>
                  <a:rPr lang="pl-PL" dirty="0" smtClean="0"/>
                  <a:t>15m=70m</a:t>
                </a:r>
                <a:br>
                  <a:rPr lang="pl-PL" dirty="0" smtClean="0"/>
                </a:br>
                <a:r>
                  <a:rPr lang="pl-PL" dirty="0" smtClean="0"/>
                  <a:t>Zawodnik nr3= (70+75)</a:t>
                </a:r>
                <a14:m>
                  <m:oMath xmlns:m="http://schemas.openxmlformats.org/officeDocument/2006/math">
                    <m:r>
                      <a:rPr lang="pl-PL" i="1" smtClean="0">
                        <a:latin typeface="Cambria Math"/>
                        <a:ea typeface="Cambria Math"/>
                      </a:rPr>
                      <m:t>∙</m:t>
                    </m:r>
                    <m:f>
                      <m:fPr>
                        <m:ctrlPr>
                          <a:rPr lang="pl-PL" i="1" dirty="0" smtClean="0">
                            <a:latin typeface="Cambria Math"/>
                          </a:rPr>
                        </m:ctrlPr>
                      </m:fPr>
                      <m:num>
                        <m:r>
                          <a:rPr lang="pl-PL" b="0" i="1" dirty="0" smtClean="0">
                            <a:latin typeface="Cambria Math"/>
                          </a:rPr>
                          <m:t>5</m:t>
                        </m:r>
                      </m:num>
                      <m:den>
                        <m:r>
                          <a:rPr lang="pl-PL" b="0" i="1" dirty="0" smtClean="0">
                            <a:latin typeface="Cambria Math"/>
                          </a:rPr>
                          <m:t>29</m:t>
                        </m:r>
                      </m:den>
                    </m:f>
                  </m:oMath>
                </a14:m>
                <a:r>
                  <a:rPr lang="pl-PL" dirty="0" smtClean="0"/>
                  <a:t>= 25m</a:t>
                </a:r>
                <a:br>
                  <a:rPr lang="pl-PL" dirty="0" smtClean="0"/>
                </a:br>
                <a:r>
                  <a:rPr lang="pl-PL" dirty="0" smtClean="0"/>
                  <a:t>Zawodnik nr4= 25-1,5m= 23,5m</a:t>
                </a:r>
                <a:br>
                  <a:rPr lang="pl-PL" dirty="0" smtClean="0"/>
                </a:br>
                <a:r>
                  <a:rPr lang="pl-PL" dirty="0" smtClean="0"/>
                  <a:t>Zawodnik nr5 70+75+23,5+x+25=253,5m</a:t>
                </a:r>
                <a:br>
                  <a:rPr lang="pl-PL" dirty="0" smtClean="0"/>
                </a:br>
                <a:r>
                  <a:rPr lang="pl-PL" dirty="0" smtClean="0"/>
                  <a:t>X=60 	100-60=40</a:t>
                </a:r>
                <a:br>
                  <a:rPr lang="pl-PL" dirty="0" smtClean="0"/>
                </a:br>
                <a:r>
                  <a:rPr lang="pl-PL" dirty="0" smtClean="0"/>
                  <a:t>Zawodnik nr 5 ma do pokonania 40m</a:t>
                </a:r>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a:p>
            </p:txBody>
          </p:sp>
        </mc:Choice>
        <mc:Fallback xmlns="">
          <p:sp>
            <p:nvSpPr>
              <p:cNvPr id="3" name="Prostokąt 2"/>
              <p:cNvSpPr>
                <a:spLocks noRot="1" noChangeAspect="1" noMove="1" noResize="1" noEditPoints="1" noAdjustHandles="1" noChangeArrowheads="1" noChangeShapeType="1" noTextEdit="1"/>
              </p:cNvSpPr>
              <p:nvPr/>
            </p:nvSpPr>
            <p:spPr>
              <a:xfrm>
                <a:off x="357158" y="1285860"/>
                <a:ext cx="8429684" cy="9095503"/>
              </a:xfrm>
              <a:prstGeom prst="rect">
                <a:avLst/>
              </a:prstGeom>
              <a:blipFill rotWithShape="1">
                <a:blip r:embed="rId2"/>
                <a:stretch>
                  <a:fillRect l="-651" t="-335" r="-289"/>
                </a:stretch>
              </a:blipFill>
            </p:spPr>
            <p:txBody>
              <a:bodyPr/>
              <a:lstStyle/>
              <a:p>
                <a:r>
                  <a:rPr lang="pl-PL">
                    <a:noFill/>
                  </a:rPr>
                  <a:t> </a:t>
                </a:r>
              </a:p>
            </p:txBody>
          </p:sp>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atin typeface="Book Antiqua" pitchFamily="18" charset="0"/>
              </a:rPr>
              <a:t>ŚNIADANIE</a:t>
            </a:r>
            <a:endParaRPr lang="pl-PL" b="1" dirty="0">
              <a:latin typeface="Book Antiqua" pitchFamily="18" charset="0"/>
            </a:endParaRPr>
          </a:p>
        </p:txBody>
      </p:sp>
      <p:pic>
        <p:nvPicPr>
          <p:cNvPr id="4" name="Symbol zastępczy zawartości 3" descr="nalesniki-z-bananami-i-polewa-karmelowa.jpg"/>
          <p:cNvPicPr>
            <a:picLocks noGrp="1" noChangeAspect="1"/>
          </p:cNvPicPr>
          <p:nvPr>
            <p:ph idx="1"/>
          </p:nvPr>
        </p:nvPicPr>
        <p:blipFill>
          <a:blip r:embed="rId2" cstate="print"/>
          <a:stretch>
            <a:fillRect/>
          </a:stretch>
        </p:blipFill>
        <p:spPr>
          <a:xfrm>
            <a:off x="428596" y="1500174"/>
            <a:ext cx="4517177" cy="3015216"/>
          </a:xfrm>
        </p:spPr>
      </p:pic>
      <p:sp>
        <p:nvSpPr>
          <p:cNvPr id="5" name="Prostokąt 4"/>
          <p:cNvSpPr/>
          <p:nvPr/>
        </p:nvSpPr>
        <p:spPr>
          <a:xfrm>
            <a:off x="5072066" y="1285860"/>
            <a:ext cx="3857652" cy="2308324"/>
          </a:xfrm>
          <a:prstGeom prst="rect">
            <a:avLst/>
          </a:prstGeom>
        </p:spPr>
        <p:txBody>
          <a:bodyPr wrap="square">
            <a:spAutoFit/>
          </a:bodyPr>
          <a:lstStyle/>
          <a:p>
            <a:r>
              <a:rPr lang="pl-PL" dirty="0" smtClean="0"/>
              <a:t>Chcesz zrobić sobie pyszne naleśniki na śniadanie, ale nie pamiętasz do końca przepisu. Szukasz go w Internecie. Ukazują ci się jednostki takie jak kg i l., Twoja waga mierzy jedynie w gramach, a twój kubek pokazuje wartości w ml.</a:t>
            </a:r>
          </a:p>
          <a:p>
            <a:r>
              <a:rPr lang="pl-PL" dirty="0" smtClean="0"/>
              <a:t>Sprawnie to przeliczasz i już wiesz ile potrzeba ci mleka. </a:t>
            </a:r>
            <a:endParaRPr lang="pl-P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Book Antiqua" pitchFamily="18" charset="0"/>
              </a:rPr>
              <a:t>ZADANIA</a:t>
            </a:r>
            <a:endParaRPr lang="pl-PL" dirty="0">
              <a:latin typeface="Book Antiqua" pitchFamily="18" charset="0"/>
            </a:endParaRPr>
          </a:p>
        </p:txBody>
      </p:sp>
      <mc:AlternateContent xmlns:mc="http://schemas.openxmlformats.org/markup-compatibility/2006" xmlns:a14="http://schemas.microsoft.com/office/drawing/2010/main">
        <mc:Choice Requires="a14">
          <p:sp>
            <p:nvSpPr>
              <p:cNvPr id="3" name="Prostokąt 2"/>
              <p:cNvSpPr/>
              <p:nvPr/>
            </p:nvSpPr>
            <p:spPr>
              <a:xfrm>
                <a:off x="214282" y="1142984"/>
                <a:ext cx="8715436" cy="6742872"/>
              </a:xfrm>
              <a:prstGeom prst="rect">
                <a:avLst/>
              </a:prstGeom>
            </p:spPr>
            <p:txBody>
              <a:bodyPr wrap="square">
                <a:spAutoFit/>
              </a:bodyPr>
              <a:lstStyle/>
              <a:p>
                <a:r>
                  <a:rPr lang="pl-PL" sz="1650" b="1" dirty="0" smtClean="0"/>
                  <a:t>1. </a:t>
                </a:r>
                <a:r>
                  <a:rPr lang="pl-PL" sz="1650" dirty="0" smtClean="0"/>
                  <a:t>Musisz przygotować śniadanie sobie i młodszemu bratu. Na porcje naleśników potrzeba: 2 jajek, szklankę maki, </a:t>
                </a:r>
                <a14:m>
                  <m:oMath xmlns:m="http://schemas.openxmlformats.org/officeDocument/2006/math">
                    <m:f>
                      <m:fPr>
                        <m:ctrlPr>
                          <a:rPr lang="pl-PL" sz="1650" i="1" smtClean="0">
                            <a:latin typeface="Cambria Math"/>
                          </a:rPr>
                        </m:ctrlPr>
                      </m:fPr>
                      <m:num>
                        <m:r>
                          <a:rPr lang="pl-PL" sz="1650" b="0" i="1" smtClean="0">
                            <a:latin typeface="Cambria Math"/>
                          </a:rPr>
                          <m:t>3</m:t>
                        </m:r>
                      </m:num>
                      <m:den>
                        <m:r>
                          <a:rPr lang="pl-PL" sz="1650" b="0" i="1" smtClean="0">
                            <a:latin typeface="Cambria Math"/>
                          </a:rPr>
                          <m:t>4</m:t>
                        </m:r>
                      </m:den>
                    </m:f>
                  </m:oMath>
                </a14:m>
                <a:r>
                  <a:rPr lang="pl-PL" sz="1650" dirty="0" smtClean="0"/>
                  <a:t> szklanki mleka i </a:t>
                </a:r>
                <a14:m>
                  <m:oMath xmlns:m="http://schemas.openxmlformats.org/officeDocument/2006/math">
                    <m:f>
                      <m:fPr>
                        <m:ctrlPr>
                          <a:rPr lang="pl-PL" sz="1650" i="1" smtClean="0">
                            <a:latin typeface="Cambria Math"/>
                          </a:rPr>
                        </m:ctrlPr>
                      </m:fPr>
                      <m:num>
                        <m:r>
                          <a:rPr lang="pl-PL" sz="1650" b="0" i="1" smtClean="0">
                            <a:latin typeface="Cambria Math"/>
                          </a:rPr>
                          <m:t>3</m:t>
                        </m:r>
                      </m:num>
                      <m:den>
                        <m:r>
                          <a:rPr lang="pl-PL" sz="1650" b="0" i="1" smtClean="0">
                            <a:latin typeface="Cambria Math"/>
                          </a:rPr>
                          <m:t>4</m:t>
                        </m:r>
                      </m:den>
                    </m:f>
                  </m:oMath>
                </a14:m>
                <a:r>
                  <a:rPr lang="pl-PL" sz="1650" dirty="0" smtClean="0"/>
                  <a:t> szklanki wody oraz 3 łyżki oleju (szklanka=250g). W lodówce masz trzy jajka, więc postanawiasz je wykorzystać. Ile odpowiednio będzie wynosić masa lub ilość poszczególnych produktów, aby zachować proporcje zapisane w przepisie? </a:t>
                </a:r>
              </a:p>
              <a:p>
                <a:r>
                  <a:rPr lang="pl-PL" sz="1650" dirty="0" smtClean="0"/>
                  <a:t>Odp.:</a:t>
                </a:r>
              </a:p>
              <a:p>
                <a:r>
                  <a:rPr lang="pl-PL" sz="1650" dirty="0" smtClean="0"/>
                  <a:t>2</a:t>
                </a:r>
                <a14:m>
                  <m:oMath xmlns:m="http://schemas.openxmlformats.org/officeDocument/2006/math">
                    <m:r>
                      <a:rPr lang="pl-PL" sz="1650" i="1" smtClean="0">
                        <a:latin typeface="Cambria Math"/>
                        <a:ea typeface="Cambria Math"/>
                      </a:rPr>
                      <m:t>∙</m:t>
                    </m:r>
                  </m:oMath>
                </a14:m>
                <a:r>
                  <a:rPr lang="pl-PL" sz="1650" dirty="0" smtClean="0"/>
                  <a:t>x= 3			Potrzeba 375g mąki, 281,25 ml wody i mleka oraz 4,5                 X=1,5			łyżki oleju</a:t>
                </a:r>
                <a:br>
                  <a:rPr lang="pl-PL" sz="1650" dirty="0" smtClean="0"/>
                </a:br>
                <a:r>
                  <a:rPr lang="pl-PL" sz="1650" dirty="0" smtClean="0"/>
                  <a:t>250 </a:t>
                </a:r>
                <a14:m>
                  <m:oMath xmlns:m="http://schemas.openxmlformats.org/officeDocument/2006/math">
                    <m:r>
                      <a:rPr lang="pl-PL" sz="1650" i="1" smtClean="0">
                        <a:latin typeface="Cambria Math"/>
                        <a:ea typeface="Cambria Math"/>
                      </a:rPr>
                      <m:t>∙</m:t>
                    </m:r>
                  </m:oMath>
                </a14:m>
                <a:r>
                  <a:rPr lang="pl-PL" sz="1650" dirty="0" smtClean="0"/>
                  <a:t>1,5 = 375</a:t>
                </a:r>
                <a:br>
                  <a:rPr lang="pl-PL" sz="1650" dirty="0" smtClean="0"/>
                </a:br>
                <a:r>
                  <a:rPr lang="pl-PL" sz="1650" dirty="0" smtClean="0"/>
                  <a:t>250 </a:t>
                </a:r>
                <a14:m>
                  <m:oMath xmlns:m="http://schemas.openxmlformats.org/officeDocument/2006/math">
                    <m:r>
                      <a:rPr lang="pl-PL" sz="1650" i="1" smtClean="0">
                        <a:latin typeface="Cambria Math"/>
                        <a:ea typeface="Cambria Math"/>
                      </a:rPr>
                      <m:t>∙</m:t>
                    </m:r>
                  </m:oMath>
                </a14:m>
                <a:r>
                  <a:rPr lang="pl-PL" sz="1650" dirty="0" smtClean="0"/>
                  <a:t>1,5 </a:t>
                </a:r>
                <a14:m>
                  <m:oMath xmlns:m="http://schemas.openxmlformats.org/officeDocument/2006/math">
                    <m:r>
                      <a:rPr lang="pl-PL" sz="1650" i="1" smtClean="0">
                        <a:latin typeface="Cambria Math"/>
                        <a:ea typeface="Cambria Math"/>
                      </a:rPr>
                      <m:t>∙</m:t>
                    </m:r>
                  </m:oMath>
                </a14:m>
                <a:r>
                  <a:rPr lang="pl-PL" sz="1650" dirty="0" smtClean="0"/>
                  <a:t> </a:t>
                </a:r>
                <a14:m>
                  <m:oMath xmlns:m="http://schemas.openxmlformats.org/officeDocument/2006/math">
                    <m:f>
                      <m:fPr>
                        <m:ctrlPr>
                          <a:rPr lang="pl-PL" sz="1650" i="1" dirty="0" smtClean="0">
                            <a:latin typeface="Cambria Math"/>
                          </a:rPr>
                        </m:ctrlPr>
                      </m:fPr>
                      <m:num>
                        <m:r>
                          <a:rPr lang="pl-PL" sz="1650" b="0" i="1" dirty="0" smtClean="0">
                            <a:latin typeface="Cambria Math"/>
                          </a:rPr>
                          <m:t>3</m:t>
                        </m:r>
                      </m:num>
                      <m:den>
                        <m:r>
                          <a:rPr lang="pl-PL" sz="1650" b="0" i="1" dirty="0" smtClean="0">
                            <a:latin typeface="Cambria Math"/>
                          </a:rPr>
                          <m:t>4</m:t>
                        </m:r>
                      </m:den>
                    </m:f>
                  </m:oMath>
                </a14:m>
                <a:r>
                  <a:rPr lang="pl-PL" sz="1650" dirty="0" smtClean="0"/>
                  <a:t>= 281,25</a:t>
                </a:r>
                <a:br>
                  <a:rPr lang="pl-PL" sz="1650" dirty="0" smtClean="0"/>
                </a:br>
                <a:r>
                  <a:rPr lang="pl-PL" sz="1650" dirty="0" smtClean="0"/>
                  <a:t>3 </a:t>
                </a:r>
                <a14:m>
                  <m:oMath xmlns:m="http://schemas.openxmlformats.org/officeDocument/2006/math">
                    <m:r>
                      <a:rPr lang="pl-PL" sz="1650" i="1" smtClean="0">
                        <a:latin typeface="Cambria Math"/>
                        <a:ea typeface="Cambria Math"/>
                      </a:rPr>
                      <m:t>∙</m:t>
                    </m:r>
                  </m:oMath>
                </a14:m>
                <a:r>
                  <a:rPr lang="pl-PL" sz="1650" dirty="0" smtClean="0"/>
                  <a:t> 1,5 = 4,5</a:t>
                </a:r>
              </a:p>
              <a:p>
                <a:r>
                  <a:rPr lang="pl-PL" sz="1650" b="1" dirty="0" smtClean="0"/>
                  <a:t>2. </a:t>
                </a:r>
                <a:r>
                  <a:rPr lang="pl-PL" sz="1650" dirty="0" smtClean="0"/>
                  <a:t>Chcesz zagotować wodę na herbatę dla siebie i brata, każdy z was wypije jeden kubek (250ml). W jakim czasie zagotuje sie woda jeśli temperatura początkowa wynosi 20 stopni Celsjusza, ciepło właściwe wynosi 4200J/</a:t>
                </a:r>
                <a:r>
                  <a:rPr lang="pl-PL" sz="1650" dirty="0" err="1" smtClean="0"/>
                  <a:t>kg</a:t>
                </a:r>
                <a:r>
                  <a:rPr lang="pl-PL" sz="1650" dirty="0" err="1" smtClean="0">
                    <a:latin typeface="Cambria Math"/>
                    <a:ea typeface="Cambria Math"/>
                  </a:rPr>
                  <a:t>∙</a:t>
                </a:r>
                <a:r>
                  <a:rPr lang="pl-PL" sz="1650" dirty="0" err="1" smtClean="0"/>
                  <a:t>T</a:t>
                </a:r>
                <a:r>
                  <a:rPr lang="pl-PL" sz="1650" dirty="0" smtClean="0"/>
                  <a:t>, grzałka czajnika elektrycznego ma opór 60, napięcie w gniazdku wynosi 230V?</a:t>
                </a:r>
              </a:p>
              <a:p>
                <a:r>
                  <a:rPr lang="pl-PL" sz="1650" dirty="0" smtClean="0"/>
                  <a:t>Odp.:</a:t>
                </a:r>
              </a:p>
              <a:p>
                <a:r>
                  <a:rPr lang="pl-PL" sz="1650" dirty="0" smtClean="0"/>
                  <a:t>m= 0,5kg		 R=60 om 	 W=U</a:t>
                </a:r>
                <a14:m>
                  <m:oMath xmlns:m="http://schemas.openxmlformats.org/officeDocument/2006/math">
                    <m:r>
                      <a:rPr lang="pl-PL" sz="1650" i="1" smtClean="0">
                        <a:latin typeface="Cambria Math"/>
                        <a:ea typeface="Cambria Math"/>
                      </a:rPr>
                      <m:t>∙</m:t>
                    </m:r>
                  </m:oMath>
                </a14:m>
                <a:r>
                  <a:rPr lang="pl-PL" sz="1650" dirty="0" smtClean="0"/>
                  <a:t>I</a:t>
                </a:r>
                <a14:m>
                  <m:oMath xmlns:m="http://schemas.openxmlformats.org/officeDocument/2006/math">
                    <m:r>
                      <a:rPr lang="pl-PL" sz="1650" i="1" dirty="0" smtClean="0">
                        <a:latin typeface="Cambria Math"/>
                        <a:ea typeface="Cambria Math"/>
                      </a:rPr>
                      <m:t>∙</m:t>
                    </m:r>
                  </m:oMath>
                </a14:m>
                <a:r>
                  <a:rPr lang="pl-PL" sz="1650" dirty="0" smtClean="0"/>
                  <a:t>T 		 W=Q </a:t>
                </a:r>
                <a:br>
                  <a:rPr lang="pl-PL" sz="1650" dirty="0" smtClean="0"/>
                </a:br>
                <a:r>
                  <a:rPr lang="pl-PL" sz="1650" dirty="0" smtClean="0"/>
                  <a:t>T1= 20		 U=230v		 Q=m</a:t>
                </a:r>
                <a14:m>
                  <m:oMath xmlns:m="http://schemas.openxmlformats.org/officeDocument/2006/math">
                    <m:r>
                      <a:rPr lang="pl-PL" sz="1650" i="1" smtClean="0">
                        <a:latin typeface="Cambria Math"/>
                        <a:ea typeface="Cambria Math"/>
                      </a:rPr>
                      <m:t>∙</m:t>
                    </m:r>
                  </m:oMath>
                </a14:m>
                <a:r>
                  <a:rPr lang="pl-PL" sz="1650" dirty="0" smtClean="0"/>
                  <a:t>Cw</a:t>
                </a:r>
                <a14:m>
                  <m:oMath xmlns:m="http://schemas.openxmlformats.org/officeDocument/2006/math">
                    <m:r>
                      <a:rPr lang="pl-PL" sz="1650" i="1" dirty="0" smtClean="0">
                        <a:latin typeface="Cambria Math"/>
                        <a:ea typeface="Cambria Math"/>
                      </a:rPr>
                      <m:t>∙</m:t>
                    </m:r>
                  </m:oMath>
                </a14:m>
                <a:r>
                  <a:rPr lang="pl-PL" sz="1650" dirty="0" smtClean="0"/>
                  <a:t>delta T		U</a:t>
                </a:r>
                <a14:m>
                  <m:oMath xmlns:m="http://schemas.openxmlformats.org/officeDocument/2006/math">
                    <m:r>
                      <a:rPr lang="pl-PL" sz="1650" i="1" smtClean="0">
                        <a:latin typeface="Cambria Math"/>
                        <a:ea typeface="Cambria Math"/>
                      </a:rPr>
                      <m:t>∙</m:t>
                    </m:r>
                  </m:oMath>
                </a14:m>
                <a:r>
                  <a:rPr lang="pl-PL" sz="1650" dirty="0" smtClean="0"/>
                  <a:t>I</a:t>
                </a:r>
                <a14:m>
                  <m:oMath xmlns:m="http://schemas.openxmlformats.org/officeDocument/2006/math">
                    <m:r>
                      <a:rPr lang="pl-PL" sz="1650" i="1" dirty="0" smtClean="0">
                        <a:latin typeface="Cambria Math"/>
                        <a:ea typeface="Cambria Math"/>
                      </a:rPr>
                      <m:t>∙</m:t>
                    </m:r>
                  </m:oMath>
                </a14:m>
                <a:r>
                  <a:rPr lang="pl-PL" sz="1650" dirty="0" smtClean="0"/>
                  <a:t>T=m</a:t>
                </a:r>
                <a14:m>
                  <m:oMath xmlns:m="http://schemas.openxmlformats.org/officeDocument/2006/math">
                    <m:r>
                      <a:rPr lang="pl-PL" sz="1650" i="1" dirty="0" smtClean="0">
                        <a:latin typeface="Cambria Math"/>
                        <a:ea typeface="Cambria Math"/>
                      </a:rPr>
                      <m:t>∙</m:t>
                    </m:r>
                  </m:oMath>
                </a14:m>
                <a:r>
                  <a:rPr lang="pl-PL" sz="1650" dirty="0" smtClean="0"/>
                  <a:t>Cw</a:t>
                </a:r>
                <a14:m>
                  <m:oMath xmlns:m="http://schemas.openxmlformats.org/officeDocument/2006/math">
                    <m:r>
                      <a:rPr lang="pl-PL" sz="1650" i="1" dirty="0" smtClean="0">
                        <a:latin typeface="Cambria Math"/>
                        <a:ea typeface="Cambria Math"/>
                      </a:rPr>
                      <m:t>∙</m:t>
                    </m:r>
                  </m:oMath>
                </a14:m>
                <a:r>
                  <a:rPr lang="pl-PL" sz="1650" dirty="0" smtClean="0"/>
                  <a:t>delta t</a:t>
                </a:r>
                <a:br>
                  <a:rPr lang="pl-PL" sz="1650" dirty="0" smtClean="0"/>
                </a:br>
                <a:r>
                  <a:rPr lang="pl-PL" sz="1650" dirty="0" smtClean="0"/>
                  <a:t>T2= 100		 C= 4200J/kg</a:t>
                </a:r>
                <a14:m>
                  <m:oMath xmlns:m="http://schemas.openxmlformats.org/officeDocument/2006/math">
                    <m:r>
                      <a:rPr lang="pl-PL" sz="1650" i="1" smtClean="0">
                        <a:latin typeface="Cambria Math"/>
                        <a:ea typeface="Cambria Math"/>
                      </a:rPr>
                      <m:t>∙</m:t>
                    </m:r>
                  </m:oMath>
                </a14:m>
                <a:r>
                  <a:rPr lang="pl-PL" sz="1650" dirty="0" smtClean="0"/>
                  <a:t>t 	 Delta T=t1-t2= 80 C	t=m</a:t>
                </a:r>
                <a14:m>
                  <m:oMath xmlns:m="http://schemas.openxmlformats.org/officeDocument/2006/math">
                    <m:r>
                      <a:rPr lang="pl-PL" sz="1650" i="1" smtClean="0">
                        <a:latin typeface="Cambria Math"/>
                        <a:ea typeface="Cambria Math"/>
                      </a:rPr>
                      <m:t>∙</m:t>
                    </m:r>
                  </m:oMath>
                </a14:m>
                <a:r>
                  <a:rPr lang="pl-PL" sz="1650" dirty="0" smtClean="0"/>
                  <a:t>Cw</a:t>
                </a:r>
                <a14:m>
                  <m:oMath xmlns:m="http://schemas.openxmlformats.org/officeDocument/2006/math">
                    <m:r>
                      <a:rPr lang="pl-PL" sz="1650" i="1" dirty="0" smtClean="0">
                        <a:latin typeface="Cambria Math"/>
                        <a:ea typeface="Cambria Math"/>
                      </a:rPr>
                      <m:t>∙</m:t>
                    </m:r>
                  </m:oMath>
                </a14:m>
                <a:r>
                  <a:rPr lang="pl-PL" sz="1650" dirty="0" smtClean="0"/>
                  <a:t>delta t/ U </a:t>
                </a:r>
                <a14:m>
                  <m:oMath xmlns:m="http://schemas.openxmlformats.org/officeDocument/2006/math">
                    <m:r>
                      <a:rPr lang="pl-PL" sz="1650" i="1" smtClean="0">
                        <a:latin typeface="Cambria Math"/>
                        <a:ea typeface="Cambria Math"/>
                      </a:rPr>
                      <m:t>∙</m:t>
                    </m:r>
                  </m:oMath>
                </a14:m>
                <a:r>
                  <a:rPr lang="pl-PL" sz="1650" dirty="0" smtClean="0"/>
                  <a:t>I</a:t>
                </a:r>
                <a:br>
                  <a:rPr lang="pl-PL" sz="1650" dirty="0" smtClean="0"/>
                </a:br>
                <a:r>
                  <a:rPr lang="pl-PL" sz="1650" dirty="0" smtClean="0"/>
                  <a:t>I=U/R</a:t>
                </a:r>
                <a:br>
                  <a:rPr lang="pl-PL" sz="1650" dirty="0" smtClean="0"/>
                </a:br>
                <a:r>
                  <a:rPr lang="pl-PL" sz="1650" dirty="0" smtClean="0"/>
                  <a:t>I=230v/ 60om=3,83A</a:t>
                </a:r>
                <a:br>
                  <a:rPr lang="pl-PL" sz="1650" dirty="0" smtClean="0"/>
                </a:br>
                <a:r>
                  <a:rPr lang="pl-PL" sz="1650" dirty="0" smtClean="0"/>
                  <a:t>t= 0,5 kg</a:t>
                </a:r>
                <a:r>
                  <a:rPr lang="pl-PL" sz="1650" dirty="0" smtClean="0">
                    <a:latin typeface="Cambria Math"/>
                    <a:ea typeface="Cambria Math"/>
                  </a:rPr>
                  <a:t>∙</a:t>
                </a:r>
                <a:r>
                  <a:rPr lang="pl-PL" sz="1650" dirty="0" smtClean="0"/>
                  <a:t> 4200 J/</a:t>
                </a:r>
                <a:r>
                  <a:rPr lang="pl-PL" sz="1650" dirty="0" err="1" smtClean="0"/>
                  <a:t>kg</a:t>
                </a:r>
                <a:r>
                  <a:rPr lang="pl-PL" sz="1650" dirty="0" err="1" smtClean="0">
                    <a:latin typeface="Cambria Math"/>
                    <a:ea typeface="Cambria Math"/>
                  </a:rPr>
                  <a:t>∙</a:t>
                </a:r>
                <a:r>
                  <a:rPr lang="pl-PL" sz="1650" dirty="0" err="1" smtClean="0"/>
                  <a:t>t</a:t>
                </a:r>
                <a:r>
                  <a:rPr lang="pl-PL" sz="1650" dirty="0" smtClean="0"/>
                  <a:t> </a:t>
                </a:r>
                <a:r>
                  <a:rPr lang="pl-PL" sz="1650" dirty="0">
                    <a:latin typeface="Cambria Math"/>
                    <a:ea typeface="Cambria Math"/>
                  </a:rPr>
                  <a:t>∙</a:t>
                </a:r>
                <a:r>
                  <a:rPr lang="pl-PL" sz="1650" dirty="0" smtClean="0"/>
                  <a:t> 80 C/ 230V</a:t>
                </a:r>
                <a:r>
                  <a:rPr lang="pl-PL" sz="1650" dirty="0" smtClean="0">
                    <a:latin typeface="Cambria Math"/>
                    <a:ea typeface="Cambria Math"/>
                  </a:rPr>
                  <a:t>∙</a:t>
                </a:r>
                <a:r>
                  <a:rPr lang="pl-PL" sz="1650" dirty="0" smtClean="0"/>
                  <a:t>3,83A= 191s= 3 min 11 s</a:t>
                </a:r>
              </a:p>
              <a:p>
                <a:endParaRPr lang="pl-PL" dirty="0" smtClean="0"/>
              </a:p>
              <a:p>
                <a:endParaRPr lang="pl-PL" dirty="0" smtClean="0"/>
              </a:p>
              <a:p>
                <a:endParaRPr lang="pl-PL" dirty="0" smtClean="0"/>
              </a:p>
              <a:p>
                <a:endParaRPr lang="pl-PL" dirty="0"/>
              </a:p>
            </p:txBody>
          </p:sp>
        </mc:Choice>
        <mc:Fallback xmlns="">
          <p:sp>
            <p:nvSpPr>
              <p:cNvPr id="3" name="Prostokąt 2"/>
              <p:cNvSpPr>
                <a:spLocks noRot="1" noChangeAspect="1" noMove="1" noResize="1" noEditPoints="1" noAdjustHandles="1" noChangeArrowheads="1" noChangeShapeType="1" noTextEdit="1"/>
              </p:cNvSpPr>
              <p:nvPr/>
            </p:nvSpPr>
            <p:spPr>
              <a:xfrm>
                <a:off x="214282" y="1142984"/>
                <a:ext cx="8715436" cy="6742872"/>
              </a:xfrm>
              <a:prstGeom prst="rect">
                <a:avLst/>
              </a:prstGeom>
              <a:blipFill rotWithShape="1">
                <a:blip r:embed="rId2"/>
                <a:stretch>
                  <a:fillRect l="-350" t="-271" r="-350"/>
                </a:stretch>
              </a:blipFill>
            </p:spPr>
            <p:txBody>
              <a:bodyPr/>
              <a:lstStyle/>
              <a:p>
                <a:r>
                  <a:rPr lang="pl-PL">
                    <a:noFill/>
                  </a:rPr>
                  <a:t> </a:t>
                </a:r>
              </a:p>
            </p:txBody>
          </p:sp>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atin typeface="Book Antiqua" pitchFamily="18" charset="0"/>
              </a:rPr>
              <a:t>AUTOBUS</a:t>
            </a:r>
            <a:endParaRPr lang="pl-PL" b="1" dirty="0">
              <a:latin typeface="Book Antiqua" pitchFamily="18" charset="0"/>
            </a:endParaRPr>
          </a:p>
        </p:txBody>
      </p:sp>
      <p:pic>
        <p:nvPicPr>
          <p:cNvPr id="4" name="Symbol zastępczy zawartości 3" descr="przystaneksz-msi_0.jpg"/>
          <p:cNvPicPr>
            <a:picLocks noGrp="1" noChangeAspect="1"/>
          </p:cNvPicPr>
          <p:nvPr>
            <p:ph idx="1"/>
          </p:nvPr>
        </p:nvPicPr>
        <p:blipFill>
          <a:blip r:embed="rId2" cstate="print"/>
          <a:stretch>
            <a:fillRect/>
          </a:stretch>
        </p:blipFill>
        <p:spPr>
          <a:xfrm>
            <a:off x="571472" y="1643050"/>
            <a:ext cx="4949890" cy="3301538"/>
          </a:xfrm>
        </p:spPr>
      </p:pic>
      <p:sp>
        <p:nvSpPr>
          <p:cNvPr id="5" name="Prostokąt 4"/>
          <p:cNvSpPr/>
          <p:nvPr/>
        </p:nvSpPr>
        <p:spPr>
          <a:xfrm>
            <a:off x="5643570" y="1785926"/>
            <a:ext cx="3286116" cy="2308324"/>
          </a:xfrm>
          <a:prstGeom prst="rect">
            <a:avLst/>
          </a:prstGeom>
        </p:spPr>
        <p:txBody>
          <a:bodyPr wrap="square">
            <a:spAutoFit/>
          </a:bodyPr>
          <a:lstStyle/>
          <a:p>
            <a:r>
              <a:rPr lang="pl-PL" dirty="0" smtClean="0"/>
              <a:t>Jeden autobus masz o 14:05, a drugi o 14:24. Myślisz, że zdążysz? To wszystko zależy od prędkości autobusu i długości trasy. </a:t>
            </a:r>
          </a:p>
          <a:p>
            <a:r>
              <a:rPr lang="pl-PL" dirty="0" smtClean="0"/>
              <a:t>Znowu korzystasz ze wzoru </a:t>
            </a:r>
            <a:r>
              <a:rPr lang="pl-PL" dirty="0" err="1" smtClean="0"/>
              <a:t>v=s</a:t>
            </a:r>
            <a:r>
              <a:rPr lang="pl-PL" dirty="0" smtClean="0"/>
              <a:t>/t i możesz mniej więcej określić czy się wyrobisz. </a:t>
            </a:r>
            <a:endParaRPr lang="pl-P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TotalTime>
  <Words>1184</Words>
  <Application>Microsoft Office PowerPoint</Application>
  <PresentationFormat>Pokaz na ekranie (4:3)</PresentationFormat>
  <Paragraphs>191</Paragraphs>
  <Slides>22</Slides>
  <Notes>1</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Motyw pakietu Office</vt:lpstr>
      <vt:lpstr>DZIEŃ Z MATEMATYKĄ</vt:lpstr>
      <vt:lpstr>Plan dnia</vt:lpstr>
      <vt:lpstr>POBUDKA</vt:lpstr>
      <vt:lpstr>ZADANIA</vt:lpstr>
      <vt:lpstr>BIEGANIE</vt:lpstr>
      <vt:lpstr>ZADANIA</vt:lpstr>
      <vt:lpstr>ŚNIADANIE</vt:lpstr>
      <vt:lpstr>ZADANIA</vt:lpstr>
      <vt:lpstr>AUTOBUS</vt:lpstr>
      <vt:lpstr>ZADANIA</vt:lpstr>
      <vt:lpstr>BANK</vt:lpstr>
      <vt:lpstr>ZADANIA</vt:lpstr>
      <vt:lpstr>SKLEP</vt:lpstr>
      <vt:lpstr>ZADANIA</vt:lpstr>
      <vt:lpstr>GOTOWANIE</vt:lpstr>
      <vt:lpstr>ZADANIA</vt:lpstr>
      <vt:lpstr>REMONT</vt:lpstr>
      <vt:lpstr>ZADANIA</vt:lpstr>
      <vt:lpstr>BUKIET KWIATÓW</vt:lpstr>
      <vt:lpstr>ZADANIA</vt:lpstr>
      <vt:lpstr>Nasz plakat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Julka</dc:creator>
  <cp:lastModifiedBy>J</cp:lastModifiedBy>
  <cp:revision>47</cp:revision>
  <dcterms:created xsi:type="dcterms:W3CDTF">2018-11-20T11:18:39Z</dcterms:created>
  <dcterms:modified xsi:type="dcterms:W3CDTF">2019-03-05T21:35:05Z</dcterms:modified>
</cp:coreProperties>
</file>